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  <p:sldId id="298" r:id="rId6"/>
    <p:sldId id="261" r:id="rId7"/>
    <p:sldId id="263" r:id="rId8"/>
    <p:sldId id="307" r:id="rId9"/>
    <p:sldId id="265" r:id="rId10"/>
    <p:sldId id="266" r:id="rId11"/>
    <p:sldId id="267" r:id="rId12"/>
    <p:sldId id="268" r:id="rId13"/>
    <p:sldId id="289" r:id="rId14"/>
    <p:sldId id="270" r:id="rId15"/>
    <p:sldId id="271" r:id="rId16"/>
    <p:sldId id="272" r:id="rId17"/>
    <p:sldId id="291" r:id="rId18"/>
    <p:sldId id="286" r:id="rId19"/>
    <p:sldId id="306" r:id="rId20"/>
    <p:sldId id="287" r:id="rId21"/>
    <p:sldId id="274" r:id="rId22"/>
    <p:sldId id="276" r:id="rId23"/>
    <p:sldId id="296" r:id="rId24"/>
    <p:sldId id="301" r:id="rId25"/>
    <p:sldId id="292" r:id="rId26"/>
    <p:sldId id="308" r:id="rId27"/>
    <p:sldId id="293" r:id="rId28"/>
    <p:sldId id="294" r:id="rId29"/>
    <p:sldId id="297" r:id="rId30"/>
    <p:sldId id="283" r:id="rId3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66"/>
    <a:srgbClr val="9933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7"/>
          <p:cNvSpPr/>
          <p:nvPr/>
        </p:nvSpPr>
        <p:spPr>
          <a:xfrm>
            <a:off x="685800" y="2393950"/>
            <a:ext cx="7772400" cy="1095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1314299689"/>
              </a:cxn>
              <a:cxn ang="0">
                <a:pos x="0" y="1314299689"/>
              </a:cxn>
              <a:cxn ang="0">
                <a:pos x="0" y="0"/>
              </a:cxn>
              <a:cxn ang="0">
                <a:pos x="2147483647" y="0"/>
              </a:cxn>
            </a:cxnLst>
            <a:rect l="0" t="0" r="0" b="0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 fontAlgn="base"/>
            <a:r>
              <a:rPr lang="zh-CN" altLang="en-US" strike="noStrike" noProof="0" smtClean="0"/>
              <a:t>单击此处编辑母版标题样式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 fontAlgn="base"/>
            <a:r>
              <a:rPr lang="zh-CN" altLang="en-US" strike="noStrike" noProof="0" smtClean="0"/>
              <a:t>单击此处编辑母版副标题样式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r" fontAlgn="base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o"/>
              <a:defRPr/>
            </a:pPr>
            <a:endParaRPr kumimoji="0" lang="zh-CN" altLang="en-US" sz="3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AutoShape 4"/>
          <p:cNvSpPr/>
          <p:nvPr/>
        </p:nvSpPr>
        <p:spPr>
          <a:xfrm>
            <a:off x="609600" y="1566863"/>
            <a:ext cx="7958138" cy="109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1314263702"/>
              </a:cxn>
              <a:cxn ang="0">
                <a:pos x="0" y="1314263702"/>
              </a:cxn>
              <a:cxn ang="0">
                <a:pos x="0" y="0"/>
              </a:cxn>
              <a:cxn ang="0">
                <a:pos x="2147483647" y="0"/>
              </a:cxn>
            </a:cxnLst>
            <a:rect l="0" t="0" r="0" b="0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9" name="Line 5"/>
          <p:cNvSpPr/>
          <p:nvPr/>
        </p:nvSpPr>
        <p:spPr>
          <a:xfrm flipV="1">
            <a:off x="609600" y="6172200"/>
            <a:ext cx="7924800" cy="0"/>
          </a:xfrm>
          <a:prstGeom prst="line">
            <a:avLst/>
          </a:prstGeom>
          <a:ln w="31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9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en-US" altLang="zh-CN" strike="noStrike" noProof="1"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4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6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8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30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ctrTitle"/>
          </p:nvPr>
        </p:nvSpPr>
        <p:spPr>
          <a:xfrm>
            <a:off x="539750" y="404813"/>
            <a:ext cx="8424863" cy="1470025"/>
          </a:xfrm>
          <a:ln/>
        </p:spPr>
        <p:txBody>
          <a:bodyPr vert="horz" wrap="square" lIns="91440" tIns="45720" rIns="91440" bIns="45720" anchor="b" anchorCtr="0"/>
          <a:lstStyle/>
          <a:p>
            <a:pPr eaLnBrk="1" hangingPunct="1">
              <a:buClrTx/>
              <a:buSzTx/>
              <a:buFontTx/>
            </a:pPr>
            <a:r>
              <a:rPr lang="zh-CN" altLang="en-US" sz="3600" b="1" dirty="0">
                <a:latin typeface="+mj-lt"/>
                <a:ea typeface="+mj-ea"/>
                <a:cs typeface="+mj-cs"/>
              </a:rPr>
              <a:t> 物料混合控制系统的</a:t>
            </a:r>
            <a:r>
              <a:rPr lang="en-US" altLang="zh-CN" sz="3600" b="1" dirty="0">
                <a:latin typeface="+mj-lt"/>
                <a:ea typeface="+mj-ea"/>
                <a:cs typeface="+mj-cs"/>
              </a:rPr>
              <a:t>HMI</a:t>
            </a:r>
            <a:r>
              <a:rPr lang="zh-CN" altLang="en-US" sz="3600" b="1" dirty="0">
                <a:latin typeface="+mj-lt"/>
                <a:ea typeface="+mj-ea"/>
                <a:cs typeface="+mj-cs"/>
              </a:rPr>
              <a:t>组态</a:t>
            </a:r>
          </a:p>
        </p:txBody>
      </p:sp>
      <p:sp>
        <p:nvSpPr>
          <p:cNvPr id="3075" name="Rectangle 3"/>
          <p:cNvSpPr>
            <a:spLocks noGrp="1"/>
          </p:cNvSpPr>
          <p:nvPr>
            <p:ph type="subTitle" idx="1"/>
          </p:nvPr>
        </p:nvSpPr>
        <p:spPr>
          <a:xfrm>
            <a:off x="1403350" y="2565400"/>
            <a:ext cx="6400800" cy="3455988"/>
          </a:xfrm>
        </p:spPr>
        <p:txBody>
          <a:bodyPr vert="horz" wrap="square" lIns="91440" tIns="45720" rIns="91440" bIns="45720" anchor="t" anchorCtr="0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</a:pPr>
            <a:endParaRPr kumimoji="0" lang="en-US" altLang="zh-CN" sz="4000" b="0" i="0" u="none" strike="noStrike" kern="0" cap="none" spc="0" normalizeH="0" baseline="0" noProof="1">
              <a:solidFill>
                <a:schemeClr val="tx1"/>
              </a:solidFill>
              <a:latin typeface="+mn-lt"/>
              <a:ea typeface="黑体" panose="02010609060101010101" pitchFamily="2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</a:pPr>
            <a:endParaRPr kumimoji="0" lang="en-US" altLang="zh-CN" sz="4000" b="0" i="0" u="none" strike="noStrike" kern="0" cap="none" spc="0" normalizeH="0" baseline="0" noProof="1">
              <a:solidFill>
                <a:schemeClr val="tx1"/>
              </a:solidFill>
              <a:latin typeface="+mn-lt"/>
              <a:ea typeface="黑体" panose="02010609060101010101" pitchFamily="2" charset="-122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</a:pPr>
            <a:endParaRPr kumimoji="0" lang="en-US" altLang="zh-CN" sz="4000" b="0" i="0" u="none" strike="noStrike" kern="0" cap="none" spc="0" normalizeH="0" baseline="0" noProof="1">
              <a:solidFill>
                <a:schemeClr val="tx1"/>
              </a:solidFill>
              <a:latin typeface="+mn-lt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触摸屏的画面设计</a:t>
            </a:r>
            <a:r>
              <a:rPr lang="en-US" altLang="zh-CN" b="1" dirty="0"/>
              <a:t>----</a:t>
            </a:r>
            <a:r>
              <a:rPr lang="zh-CN" altLang="en-US" b="1" dirty="0"/>
              <a:t>任务导入</a:t>
            </a:r>
          </a:p>
        </p:txBody>
      </p:sp>
      <p:sp>
        <p:nvSpPr>
          <p:cNvPr id="1229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lnSpc>
                <a:spcPct val="110000"/>
              </a:lnSpc>
            </a:pPr>
            <a:r>
              <a:rPr lang="zh-CN" altLang="en-US" sz="2000" b="1" dirty="0"/>
              <a:t>确定需要设置的画面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000" b="1" dirty="0"/>
              <a:t>根据系统的要求，需要设置以下画面：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zh-CN" altLang="en-US" sz="2000" b="1" dirty="0"/>
              <a:t>    ● 开机时显示的</a:t>
            </a:r>
            <a:r>
              <a:rPr lang="zh-CN" altLang="en-US" sz="2000" b="1" dirty="0">
                <a:solidFill>
                  <a:schemeClr val="accent2"/>
                </a:solidFill>
              </a:rPr>
              <a:t>初始画面</a:t>
            </a:r>
            <a:r>
              <a:rPr lang="zh-CN" altLang="en-US" sz="2000" b="1" dirty="0"/>
              <a:t>。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zh-CN" altLang="en-US" sz="2000" b="1" dirty="0"/>
              <a:t>    ● 自动运行画面（</a:t>
            </a:r>
            <a:r>
              <a:rPr lang="zh-CN" altLang="en-US" sz="2000" b="1" dirty="0">
                <a:solidFill>
                  <a:schemeClr val="accent2"/>
                </a:solidFill>
              </a:rPr>
              <a:t>主画面</a:t>
            </a:r>
            <a:r>
              <a:rPr lang="zh-CN" altLang="en-US" sz="2000" b="1" dirty="0"/>
              <a:t>）。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zh-CN" altLang="en-US" sz="2000" b="1" dirty="0"/>
              <a:t>    ● 进行手动操作的</a:t>
            </a:r>
            <a:r>
              <a:rPr lang="zh-CN" altLang="en-US" sz="2000" b="1" dirty="0">
                <a:solidFill>
                  <a:schemeClr val="accent2"/>
                </a:solidFill>
              </a:rPr>
              <a:t>手动画面</a:t>
            </a:r>
            <a:r>
              <a:rPr lang="zh-CN" altLang="en-US" sz="2000" b="1" dirty="0"/>
              <a:t>。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zh-CN" altLang="en-US" sz="2000" b="1" dirty="0"/>
              <a:t>    ● </a:t>
            </a:r>
            <a:r>
              <a:rPr lang="zh-CN" altLang="en-US" sz="2000" b="1" dirty="0">
                <a:solidFill>
                  <a:schemeClr val="accent2"/>
                </a:solidFill>
              </a:rPr>
              <a:t>设备状态画面</a:t>
            </a:r>
            <a:r>
              <a:rPr lang="zh-CN" altLang="en-US" sz="2000" b="1" dirty="0"/>
              <a:t>，用于较全面显示各主要变量的值。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zh-CN" altLang="en-US" sz="2000" b="1" dirty="0"/>
              <a:t>    ● </a:t>
            </a:r>
            <a:r>
              <a:rPr lang="zh-CN" altLang="en-US" sz="2000" b="1" dirty="0">
                <a:solidFill>
                  <a:schemeClr val="accent2"/>
                </a:solidFill>
              </a:rPr>
              <a:t>用户管理画面</a:t>
            </a:r>
            <a:r>
              <a:rPr lang="zh-CN" altLang="en-US" sz="2000" b="1" dirty="0"/>
              <a:t>，用于用户的登录，注销和用户管理。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zh-CN" altLang="en-US" sz="2000" b="1" dirty="0"/>
              <a:t>    ● </a:t>
            </a:r>
            <a:r>
              <a:rPr lang="zh-CN" altLang="en-US" sz="2000" b="1" dirty="0">
                <a:solidFill>
                  <a:schemeClr val="accent2"/>
                </a:solidFill>
              </a:rPr>
              <a:t>报警画面</a:t>
            </a:r>
            <a:r>
              <a:rPr lang="zh-CN" altLang="en-US" sz="2000" b="1" dirty="0"/>
              <a:t>，用于查看报警的历史记录，和打印报警报表。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zh-CN" altLang="en-US" sz="2000" b="1" dirty="0"/>
              <a:t>    ● 配方画面，用于选择配方的数据记录。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zh-CN" altLang="en-US" sz="2000" b="1" dirty="0"/>
              <a:t>    ● 趋势图画面，用于显示搅拌器电动机转速的趋势图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8" y="908050"/>
            <a:ext cx="7775575" cy="540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Text Box 3"/>
          <p:cNvSpPr txBox="1"/>
          <p:nvPr/>
        </p:nvSpPr>
        <p:spPr>
          <a:xfrm>
            <a:off x="3203575" y="260350"/>
            <a:ext cx="3744913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buClrTx/>
              <a:buFontTx/>
            </a:pPr>
            <a:r>
              <a:rPr lang="zh-CN" altLang="en-US" sz="3200" b="1" dirty="0">
                <a:latin typeface="Verdana" panose="020B0604030504040204" pitchFamily="34" charset="0"/>
                <a:ea typeface="宋体" panose="02010600030101010101" pitchFamily="2" charset="-122"/>
              </a:rPr>
              <a:t>初始画面</a:t>
            </a:r>
          </a:p>
        </p:txBody>
      </p:sp>
      <p:sp>
        <p:nvSpPr>
          <p:cNvPr id="13315" name="Line 4"/>
          <p:cNvSpPr/>
          <p:nvPr/>
        </p:nvSpPr>
        <p:spPr>
          <a:xfrm>
            <a:off x="1908175" y="2565400"/>
            <a:ext cx="53276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画面切换实现方式</a:t>
            </a:r>
            <a:r>
              <a:rPr lang="en-US" altLang="zh-CN" b="1" dirty="0"/>
              <a:t>1 --</a:t>
            </a:r>
            <a:r>
              <a:rPr lang="zh-CN" altLang="en-US" b="1" dirty="0"/>
              <a:t>通过按钮切换</a:t>
            </a:r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 dirty="0"/>
              <a:t>因为画面个数不多，建议采用</a:t>
            </a:r>
            <a:r>
              <a:rPr lang="zh-CN" altLang="en-US" sz="2400" b="1" dirty="0">
                <a:latin typeface="Arial" panose="020B0604020202020204" pitchFamily="34" charset="0"/>
              </a:rPr>
              <a:t>“</a:t>
            </a:r>
            <a:r>
              <a:rPr lang="zh-CN" altLang="en-US" sz="2400" b="1" dirty="0"/>
              <a:t>单线联系</a:t>
            </a:r>
            <a:r>
              <a:rPr lang="zh-CN" altLang="en-US" sz="2400" b="1" dirty="0">
                <a:latin typeface="Arial" panose="020B0604020202020204" pitchFamily="34" charset="0"/>
              </a:rPr>
              <a:t>”</a:t>
            </a:r>
            <a:r>
              <a:rPr lang="zh-CN" altLang="en-US" sz="2400" b="1" dirty="0"/>
              <a:t>的星形切换方式。开机后显示初始画面，在初始画面中设置切换到其他画面的画面切换按钮，从初始画面可以切换到其他所有画面，其他画面只能返回初始画面。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/>
              <a:t>初始画面之外的画面不能切换，需要经过初始画面来</a:t>
            </a:r>
            <a:r>
              <a:rPr lang="zh-CN" altLang="en-US" sz="2400" b="1" dirty="0">
                <a:latin typeface="Arial" panose="020B0604020202020204" pitchFamily="34" charset="0"/>
              </a:rPr>
              <a:t>“</a:t>
            </a:r>
            <a:r>
              <a:rPr lang="zh-CN" altLang="en-US" sz="2400" b="1" dirty="0"/>
              <a:t>中转</a:t>
            </a:r>
            <a:r>
              <a:rPr lang="zh-CN" altLang="en-US" sz="2400" b="1" dirty="0">
                <a:latin typeface="Arial" panose="020B0604020202020204" pitchFamily="34" charset="0"/>
              </a:rPr>
              <a:t>”</a:t>
            </a:r>
            <a:r>
              <a:rPr lang="zh-CN" altLang="en-US" sz="2400" b="1" dirty="0"/>
              <a:t>切换。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画面切换实现方式</a:t>
            </a:r>
            <a:r>
              <a:rPr lang="en-US" altLang="zh-CN" b="1" dirty="0"/>
              <a:t>2</a:t>
            </a:r>
          </a:p>
        </p:txBody>
      </p:sp>
      <p:sp>
        <p:nvSpPr>
          <p:cNvPr id="15362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/>
            <a:r>
              <a:rPr lang="zh-CN" altLang="en-US" b="1" dirty="0"/>
              <a:t>通过画面浏览的组态实现画面间的切换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3" y="1196975"/>
            <a:ext cx="7129462" cy="5184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Rectangle 4"/>
          <p:cNvSpPr/>
          <p:nvPr/>
        </p:nvSpPr>
        <p:spPr>
          <a:xfrm>
            <a:off x="250825" y="188913"/>
            <a:ext cx="8001000" cy="8112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>
              <a:buClrTx/>
              <a:buFontTx/>
            </a:pPr>
            <a:r>
              <a:rPr lang="zh-CN" altLang="en-US" sz="36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任务</a:t>
            </a:r>
            <a:r>
              <a:rPr lang="en-US" altLang="zh-CN" sz="36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 </a:t>
            </a:r>
            <a:r>
              <a:rPr lang="zh-CN" altLang="en-US" sz="3600" b="1" dirty="0">
                <a:solidFill>
                  <a:schemeClr val="accent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主画面</a:t>
            </a:r>
            <a:r>
              <a:rPr lang="zh-CN" altLang="en-US" sz="36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画面对象的组态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主画面设计要求</a:t>
            </a:r>
            <a:r>
              <a:rPr lang="zh-CN" altLang="en-US" dirty="0"/>
              <a:t>：</a:t>
            </a:r>
          </a:p>
        </p:txBody>
      </p:sp>
      <p:sp>
        <p:nvSpPr>
          <p:cNvPr id="17410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/>
            <a:r>
              <a:rPr lang="en-US" altLang="zh-CN" sz="2400" dirty="0"/>
              <a:t>1</a:t>
            </a:r>
            <a:r>
              <a:rPr lang="en-US" altLang="zh-CN" sz="2400" b="1" dirty="0"/>
              <a:t>.</a:t>
            </a:r>
            <a:r>
              <a:rPr lang="zh-CN" altLang="en-US" sz="2400" b="1" dirty="0"/>
              <a:t>在主画面上画出控制系统示意图</a:t>
            </a:r>
          </a:p>
          <a:p>
            <a:pPr eaLnBrk="1" hangingPunct="1">
              <a:buNone/>
            </a:pPr>
            <a:endParaRPr lang="zh-CN" altLang="en-US" dirty="0"/>
          </a:p>
          <a:p>
            <a:pPr eaLnBrk="1" hangingPunct="1">
              <a:buNone/>
            </a:pPr>
            <a:endParaRPr lang="zh-CN" altLang="en-US" dirty="0"/>
          </a:p>
          <a:p>
            <a:pPr eaLnBrk="1" hangingPunct="1">
              <a:buNone/>
            </a:pPr>
            <a:endParaRPr lang="zh-CN" altLang="en-US" dirty="0"/>
          </a:p>
          <a:p>
            <a:pPr eaLnBrk="1" hangingPunct="1">
              <a:buNone/>
            </a:pPr>
            <a:endParaRPr lang="en-US" altLang="zh-CN" dirty="0"/>
          </a:p>
        </p:txBody>
      </p:sp>
      <p:pic>
        <p:nvPicPr>
          <p:cNvPr id="17411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013" y="2205038"/>
            <a:ext cx="5761037" cy="432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Rectangle 5"/>
          <p:cNvSpPr/>
          <p:nvPr/>
        </p:nvSpPr>
        <p:spPr>
          <a:xfrm>
            <a:off x="3276600" y="3500438"/>
            <a:ext cx="2808288" cy="25209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pPr>
              <a:buClrTx/>
              <a:buFontTx/>
            </a:pPr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7413" name="Rectangle 6"/>
          <p:cNvSpPr/>
          <p:nvPr/>
        </p:nvSpPr>
        <p:spPr>
          <a:xfrm>
            <a:off x="3708400" y="3500438"/>
            <a:ext cx="2447925" cy="2449512"/>
          </a:xfrm>
          <a:prstGeom prst="rect">
            <a:avLst/>
          </a:prstGeom>
          <a:noFill/>
          <a:ln w="28575" cap="flat" cmpd="sng">
            <a:solidFill>
              <a:srgbClr val="800080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>
              <a:buClrTx/>
              <a:buFontTx/>
            </a:pPr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主画面设计要求</a:t>
            </a:r>
            <a:r>
              <a:rPr lang="zh-CN" altLang="en-US" dirty="0"/>
              <a:t>：</a:t>
            </a:r>
          </a:p>
        </p:txBody>
      </p:sp>
      <p:sp>
        <p:nvSpPr>
          <p:cNvPr id="18435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lnSpc>
                <a:spcPct val="110000"/>
              </a:lnSpc>
              <a:buNone/>
            </a:pPr>
            <a:r>
              <a:rPr lang="en-US" altLang="zh-CN" sz="2400" b="1" dirty="0"/>
              <a:t>2. </a:t>
            </a:r>
            <a:r>
              <a:rPr lang="zh-CN" altLang="en-US" sz="2400" b="1" dirty="0"/>
              <a:t>画面中需要显示的对象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400" b="1" dirty="0"/>
              <a:t>秤斗的皮重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400" b="1" dirty="0"/>
              <a:t>动态显示</a:t>
            </a:r>
            <a:r>
              <a:rPr lang="en-US" altLang="zh-CN" sz="2400" b="1" dirty="0"/>
              <a:t>4</a:t>
            </a:r>
            <a:r>
              <a:rPr lang="zh-CN" altLang="en-US" sz="2400" b="1" dirty="0"/>
              <a:t>种物料的</a:t>
            </a:r>
          </a:p>
          <a:p>
            <a:pPr eaLnBrk="1" hangingPunct="1">
              <a:lnSpc>
                <a:spcPct val="110000"/>
              </a:lnSpc>
              <a:buNone/>
            </a:pPr>
            <a:r>
              <a:rPr lang="zh-CN" altLang="en-US" sz="2400" b="1" dirty="0"/>
              <a:t>    重量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400" b="1" dirty="0"/>
              <a:t>显示放料的时间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400" b="1" dirty="0"/>
              <a:t>显示搅拌的时间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400" b="1" dirty="0"/>
              <a:t>组态</a:t>
            </a:r>
            <a:r>
              <a:rPr lang="zh-CN" altLang="en-US" sz="2400" b="1" dirty="0">
                <a:latin typeface="Arial" panose="020B0604020202020204" pitchFamily="34" charset="0"/>
              </a:rPr>
              <a:t>“</a:t>
            </a:r>
            <a:r>
              <a:rPr lang="zh-CN" altLang="en-US" sz="2400" b="1" dirty="0"/>
              <a:t>启动</a:t>
            </a:r>
            <a:r>
              <a:rPr lang="zh-CN" altLang="en-US" sz="2400" b="1" dirty="0">
                <a:latin typeface="Arial" panose="020B0604020202020204" pitchFamily="34" charset="0"/>
              </a:rPr>
              <a:t>”</a:t>
            </a:r>
            <a:r>
              <a:rPr lang="zh-CN" altLang="en-US" sz="2400" b="1" dirty="0"/>
              <a:t>和</a:t>
            </a:r>
            <a:r>
              <a:rPr lang="zh-CN" altLang="en-US" sz="2400" b="1" dirty="0">
                <a:latin typeface="Arial" panose="020B0604020202020204" pitchFamily="34" charset="0"/>
              </a:rPr>
              <a:t>“</a:t>
            </a:r>
            <a:r>
              <a:rPr lang="zh-CN" altLang="en-US" sz="2400" b="1" dirty="0"/>
              <a:t>停止</a:t>
            </a:r>
            <a:r>
              <a:rPr lang="zh-CN" altLang="en-US" sz="2400" b="1" dirty="0">
                <a:latin typeface="Arial" panose="020B0604020202020204" pitchFamily="34" charset="0"/>
              </a:rPr>
              <a:t>”</a:t>
            </a:r>
            <a:r>
              <a:rPr lang="zh-CN" altLang="en-US" sz="2400" b="1" dirty="0"/>
              <a:t>按钮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2400" b="1" dirty="0"/>
              <a:t>组态</a:t>
            </a:r>
            <a:r>
              <a:rPr lang="zh-CN" altLang="en-US" sz="2400" b="1" dirty="0">
                <a:latin typeface="Arial" panose="020B0604020202020204" pitchFamily="34" charset="0"/>
              </a:rPr>
              <a:t>“</a:t>
            </a:r>
            <a:r>
              <a:rPr lang="en-US" altLang="zh-CN" sz="2400" b="1" dirty="0"/>
              <a:t>+50</a:t>
            </a:r>
            <a:r>
              <a:rPr lang="en-US" altLang="zh-CN" sz="2400" b="1" dirty="0">
                <a:latin typeface="Arial" panose="020B0604020202020204" pitchFamily="34" charset="0"/>
              </a:rPr>
              <a:t>”</a:t>
            </a:r>
            <a:r>
              <a:rPr lang="zh-CN" altLang="en-US" sz="2400" b="1" dirty="0"/>
              <a:t>和</a:t>
            </a:r>
            <a:r>
              <a:rPr lang="zh-CN" altLang="en-US" sz="2400" b="1" dirty="0">
                <a:latin typeface="Arial" panose="020B0604020202020204" pitchFamily="34" charset="0"/>
              </a:rPr>
              <a:t>“</a:t>
            </a:r>
            <a:r>
              <a:rPr lang="en-US" altLang="zh-CN" sz="2400" b="1" dirty="0"/>
              <a:t>-50</a:t>
            </a:r>
            <a:r>
              <a:rPr lang="en-US" altLang="zh-CN" sz="2400" b="1" dirty="0">
                <a:latin typeface="Arial" panose="020B0604020202020204" pitchFamily="34" charset="0"/>
              </a:rPr>
              <a:t>”</a:t>
            </a:r>
            <a:r>
              <a:rPr lang="zh-CN" altLang="en-US" sz="2400" b="1" dirty="0"/>
              <a:t>按钮</a:t>
            </a:r>
          </a:p>
        </p:txBody>
      </p:sp>
      <p:pic>
        <p:nvPicPr>
          <p:cNvPr id="18436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773238"/>
            <a:ext cx="4321175" cy="367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7" name="Rectangle 5"/>
          <p:cNvSpPr/>
          <p:nvPr/>
        </p:nvSpPr>
        <p:spPr>
          <a:xfrm>
            <a:off x="5219700" y="2852738"/>
            <a:ext cx="1296988" cy="1655762"/>
          </a:xfrm>
          <a:prstGeom prst="rect">
            <a:avLst/>
          </a:prstGeom>
          <a:noFill/>
          <a:ln w="28575" cap="flat" cmpd="sng">
            <a:solidFill>
              <a:srgbClr val="800080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>
              <a:buClrTx/>
              <a:buFontTx/>
            </a:pPr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8438" name="Rectangle 6"/>
          <p:cNvSpPr/>
          <p:nvPr/>
        </p:nvSpPr>
        <p:spPr>
          <a:xfrm>
            <a:off x="6732588" y="4652963"/>
            <a:ext cx="1223962" cy="287337"/>
          </a:xfrm>
          <a:prstGeom prst="rect">
            <a:avLst/>
          </a:prstGeom>
          <a:noFill/>
          <a:ln w="28575" cap="flat" cmpd="sng">
            <a:solidFill>
              <a:srgbClr val="800080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>
              <a:buClrTx/>
              <a:buFontTx/>
            </a:pPr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20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  <p:bldP spid="18437" grpId="0" animBg="1"/>
      <p:bldP spid="184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/>
          <p:nvPr/>
        </p:nvSpPr>
        <p:spPr>
          <a:xfrm>
            <a:off x="684213" y="398463"/>
            <a:ext cx="6480175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buClrTx/>
              <a:buFontTx/>
            </a:pPr>
            <a:r>
              <a:rPr lang="zh-CN" altLang="en-US" sz="32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任务</a:t>
            </a:r>
            <a:r>
              <a:rPr lang="en-US" altLang="zh-CN" sz="32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3  </a:t>
            </a:r>
            <a:r>
              <a:rPr lang="zh-CN" altLang="en-US" sz="3200" b="1" dirty="0">
                <a:solidFill>
                  <a:schemeClr val="tx2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手动画面对象的设计</a:t>
            </a:r>
            <a:endParaRPr lang="zh-CN" altLang="en-US" sz="3200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1945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1196975"/>
            <a:ext cx="7200900" cy="5111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手动画面设计要求</a:t>
            </a:r>
            <a:r>
              <a:rPr lang="zh-CN" altLang="en-US" dirty="0"/>
              <a:t>：</a:t>
            </a:r>
          </a:p>
        </p:txBody>
      </p:sp>
      <p:sp>
        <p:nvSpPr>
          <p:cNvPr id="4301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2400" b="1" dirty="0"/>
              <a:t>画面中需要显示的对象：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b="1" dirty="0"/>
              <a:t>●</a:t>
            </a:r>
            <a:r>
              <a:rPr lang="zh-CN" altLang="en-US" sz="2400" b="1" dirty="0"/>
              <a:t>手动操作进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号、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号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400" b="1" dirty="0"/>
              <a:t>    </a:t>
            </a:r>
            <a:r>
              <a:rPr lang="en-US" altLang="zh-CN" sz="2400" b="1" dirty="0"/>
              <a:t>3</a:t>
            </a:r>
            <a:r>
              <a:rPr lang="zh-CN" altLang="en-US" sz="2400" b="1" dirty="0"/>
              <a:t>号和</a:t>
            </a:r>
            <a:r>
              <a:rPr lang="en-US" altLang="zh-CN" sz="2400" b="1" dirty="0"/>
              <a:t>4</a:t>
            </a:r>
            <a:r>
              <a:rPr lang="zh-CN" altLang="en-US" sz="2400" b="1" dirty="0"/>
              <a:t>号料的按钮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b="1" dirty="0"/>
              <a:t>●</a:t>
            </a:r>
            <a:r>
              <a:rPr lang="zh-CN" altLang="en-US" sz="2400" b="1" dirty="0"/>
              <a:t>用指示灯显示按钮状态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b="1" dirty="0"/>
              <a:t>●</a:t>
            </a:r>
            <a:r>
              <a:rPr lang="zh-CN" altLang="en-US" sz="2400" b="1" dirty="0"/>
              <a:t>显示手动操作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号、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号、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400" b="1" dirty="0"/>
              <a:t>    </a:t>
            </a:r>
            <a:r>
              <a:rPr lang="en-US" altLang="zh-CN" sz="2400" b="1" dirty="0"/>
              <a:t>3</a:t>
            </a:r>
            <a:r>
              <a:rPr lang="zh-CN" altLang="en-US" sz="2400" b="1" dirty="0"/>
              <a:t>号和</a:t>
            </a:r>
            <a:r>
              <a:rPr lang="en-US" altLang="zh-CN" sz="2400" b="1" dirty="0"/>
              <a:t>4</a:t>
            </a:r>
            <a:r>
              <a:rPr lang="zh-CN" altLang="en-US" sz="2400" b="1" dirty="0"/>
              <a:t>号料的重量；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b="1" dirty="0"/>
              <a:t>●</a:t>
            </a:r>
            <a:r>
              <a:rPr lang="zh-CN" altLang="en-US" sz="2400" b="1" dirty="0"/>
              <a:t>组态</a:t>
            </a:r>
            <a:r>
              <a:rPr lang="zh-CN" altLang="en-US" sz="2400" b="1" dirty="0">
                <a:latin typeface="Arial" panose="020B0604020202020204" pitchFamily="34" charset="0"/>
              </a:rPr>
              <a:t>“</a:t>
            </a:r>
            <a:r>
              <a:rPr lang="en-US" altLang="zh-CN" sz="2400" b="1" dirty="0"/>
              <a:t>+50</a:t>
            </a:r>
            <a:r>
              <a:rPr lang="en-US" altLang="zh-CN" sz="2400" b="1" dirty="0">
                <a:latin typeface="Arial" panose="020B0604020202020204" pitchFamily="34" charset="0"/>
              </a:rPr>
              <a:t>”</a:t>
            </a:r>
            <a:r>
              <a:rPr lang="zh-CN" altLang="en-US" sz="2400" b="1" dirty="0"/>
              <a:t>和</a:t>
            </a:r>
            <a:r>
              <a:rPr lang="zh-CN" altLang="en-US" sz="2400" b="1" dirty="0">
                <a:latin typeface="Arial" panose="020B0604020202020204" pitchFamily="34" charset="0"/>
              </a:rPr>
              <a:t>“</a:t>
            </a:r>
            <a:r>
              <a:rPr lang="zh-CN" altLang="en-US" sz="2400" b="1" dirty="0"/>
              <a:t>停止</a:t>
            </a:r>
            <a:r>
              <a:rPr lang="zh-CN" altLang="en-US" sz="2400" b="1" dirty="0">
                <a:latin typeface="Arial" panose="020B0604020202020204" pitchFamily="34" charset="0"/>
              </a:rPr>
              <a:t>”</a:t>
            </a:r>
            <a:r>
              <a:rPr lang="zh-CN" altLang="en-US" sz="2400" b="1" dirty="0"/>
              <a:t>按钮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b="1" dirty="0"/>
              <a:t>●</a:t>
            </a:r>
            <a:r>
              <a:rPr lang="zh-CN" altLang="en-US" sz="2400" b="1" dirty="0"/>
              <a:t>显示秤放料、搅拌和放成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400" b="1" dirty="0"/>
              <a:t>品的时间</a:t>
            </a:r>
          </a:p>
        </p:txBody>
      </p:sp>
      <p:pic>
        <p:nvPicPr>
          <p:cNvPr id="43015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356160"/>
            <a:ext cx="4464050" cy="4321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539750" y="0"/>
            <a:ext cx="8001000" cy="1216025"/>
          </a:xfrm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任务</a:t>
            </a:r>
            <a:r>
              <a:rPr lang="en-US" altLang="zh-CN" b="1" dirty="0"/>
              <a:t>4  </a:t>
            </a:r>
            <a:r>
              <a:rPr lang="zh-CN" altLang="en-US" b="1" dirty="0"/>
              <a:t>设备状态画面对象的设计</a:t>
            </a:r>
          </a:p>
        </p:txBody>
      </p:sp>
      <p:pic>
        <p:nvPicPr>
          <p:cNvPr id="2150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412875"/>
            <a:ext cx="7416800" cy="5040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引入</a:t>
            </a:r>
          </a:p>
        </p:txBody>
      </p:sp>
      <p:sp>
        <p:nvSpPr>
          <p:cNvPr id="4099" name="Rectangle 3"/>
          <p:cNvSpPr>
            <a:spLocks noGrp="1"/>
          </p:cNvSpPr>
          <p:nvPr>
            <p:ph idx="1"/>
          </p:nvPr>
        </p:nvSpPr>
        <p:spPr>
          <a:xfrm>
            <a:off x="566738" y="1752600"/>
            <a:ext cx="8253412" cy="4267200"/>
          </a:xfrm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/>
              <a:t>下面先看一段录像</a:t>
            </a:r>
            <a:endParaRPr lang="en-US" altLang="zh-CN" sz="2800" b="1" dirty="0"/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/>
              <a:t>某工厂生产线触摸屏的应用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/>
              <a:t>实际的生产现场，触摸屏从</a:t>
            </a:r>
            <a:r>
              <a:rPr lang="zh-CN" altLang="en-US" sz="2800" b="1" dirty="0">
                <a:solidFill>
                  <a:schemeClr val="accent2"/>
                </a:solidFill>
              </a:rPr>
              <a:t>应用</a:t>
            </a:r>
            <a:r>
              <a:rPr lang="zh-CN" altLang="en-US" sz="2800" b="1" dirty="0"/>
              <a:t>到</a:t>
            </a:r>
            <a:r>
              <a:rPr lang="zh-CN" altLang="en-US" sz="2800" b="1" dirty="0">
                <a:solidFill>
                  <a:schemeClr val="accent2"/>
                </a:solidFill>
              </a:rPr>
              <a:t>维护</a:t>
            </a:r>
            <a:r>
              <a:rPr lang="zh-CN" altLang="en-US" sz="2800" b="1" dirty="0"/>
              <a:t>到</a:t>
            </a:r>
            <a:r>
              <a:rPr lang="zh-CN" altLang="en-US" sz="2800" b="1" dirty="0">
                <a:solidFill>
                  <a:schemeClr val="accent2"/>
                </a:solidFill>
              </a:rPr>
              <a:t>组态</a:t>
            </a:r>
            <a:r>
              <a:rPr lang="zh-CN" altLang="en-US" sz="2800" b="1" dirty="0"/>
              <a:t>，是职业成长的需要，也是技术不断提高的路径。</a:t>
            </a:r>
          </a:p>
          <a:p>
            <a:pPr eaLnBrk="1" hangingPunct="1"/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任务分解</a:t>
            </a:r>
          </a:p>
        </p:txBody>
      </p:sp>
      <p:sp>
        <p:nvSpPr>
          <p:cNvPr id="44035" name="Rectangle 3"/>
          <p:cNvSpPr>
            <a:spLocks noGrp="1"/>
          </p:cNvSpPr>
          <p:nvPr>
            <p:ph idx="1"/>
          </p:nvPr>
        </p:nvSpPr>
        <p:spPr>
          <a:xfrm>
            <a:off x="323850" y="1773238"/>
            <a:ext cx="8001000" cy="4267200"/>
          </a:xfrm>
          <a:ln/>
        </p:spPr>
        <p:txBody>
          <a:bodyPr vert="horz" wrap="square" lIns="91440" tIns="45720" rIns="91440" bIns="45720" anchor="t" anchorCtr="0"/>
          <a:lstStyle/>
          <a:p>
            <a:pPr eaLnBrk="1" hangingPunct="1"/>
            <a:r>
              <a:rPr lang="en-US" altLang="zh-CN" sz="2400" b="1" dirty="0"/>
              <a:t>I/O</a:t>
            </a:r>
            <a:r>
              <a:rPr lang="zh-CN" altLang="en-US" sz="2400" b="1" dirty="0"/>
              <a:t>域的组态</a:t>
            </a:r>
          </a:p>
          <a:p>
            <a:pPr eaLnBrk="1" hangingPunct="1"/>
            <a:r>
              <a:rPr lang="zh-CN" altLang="en-US" sz="2400" b="1" dirty="0"/>
              <a:t>图形</a:t>
            </a:r>
            <a:r>
              <a:rPr lang="en-US" altLang="zh-CN" sz="2400" b="1" dirty="0"/>
              <a:t>I/O</a:t>
            </a:r>
            <a:r>
              <a:rPr lang="zh-CN" altLang="en-US" sz="2400" b="1" dirty="0"/>
              <a:t>域的组态</a:t>
            </a:r>
          </a:p>
          <a:p>
            <a:pPr eaLnBrk="1" hangingPunct="1"/>
            <a:r>
              <a:rPr lang="zh-CN" altLang="en-US" sz="2400" b="1" dirty="0"/>
              <a:t>图形视图的组态</a:t>
            </a:r>
          </a:p>
          <a:p>
            <a:pPr eaLnBrk="1" hangingPunct="1"/>
            <a:r>
              <a:rPr lang="zh-CN" altLang="en-US" sz="2400" b="1" dirty="0"/>
              <a:t>按钮的组态</a:t>
            </a:r>
          </a:p>
          <a:p>
            <a:pPr eaLnBrk="1" hangingPunct="1"/>
            <a:r>
              <a:rPr lang="zh-CN" altLang="en-US" sz="2600" b="1" dirty="0"/>
              <a:t>图形输入输出对象的组态</a:t>
            </a:r>
          </a:p>
          <a:p>
            <a:pPr eaLnBrk="1" hangingPunct="1"/>
            <a:r>
              <a:rPr lang="zh-CN" altLang="en-US" sz="2600" b="1" dirty="0"/>
              <a:t>时钟与日期时间域的组态</a:t>
            </a:r>
          </a:p>
          <a:p>
            <a:pPr eaLnBrk="1" hangingPunct="1"/>
            <a:r>
              <a:rPr lang="zh-CN" altLang="en-US" sz="2600" b="1" dirty="0"/>
              <a:t>间接寻址与符号</a:t>
            </a:r>
            <a:r>
              <a:rPr lang="en-US" altLang="zh-CN" sz="2600" b="1" dirty="0"/>
              <a:t>I/O</a:t>
            </a:r>
            <a:r>
              <a:rPr lang="zh-CN" altLang="en-US" sz="2600" b="1" dirty="0"/>
              <a:t>域组态</a:t>
            </a:r>
          </a:p>
          <a:p>
            <a:pPr eaLnBrk="1" hangingPunct="1"/>
            <a:r>
              <a:rPr lang="zh-CN" altLang="en-US" sz="2400" b="1" dirty="0"/>
              <a:t>图形列表与图形</a:t>
            </a:r>
            <a:r>
              <a:rPr lang="en-US" altLang="zh-CN" sz="2400" b="1" dirty="0"/>
              <a:t>I/O</a:t>
            </a:r>
            <a:r>
              <a:rPr lang="zh-CN" altLang="en-US" sz="2400" b="1" dirty="0"/>
              <a:t>域组态</a:t>
            </a:r>
          </a:p>
          <a:p>
            <a:pPr eaLnBrk="1" hangingPunct="1"/>
            <a:r>
              <a:rPr lang="zh-CN" altLang="en-US" sz="2600" b="1" dirty="0"/>
              <a:t>面板的组态</a:t>
            </a:r>
            <a:endParaRPr lang="zh-CN" altLang="en-US" sz="2400" b="1" dirty="0"/>
          </a:p>
          <a:p>
            <a:pPr eaLnBrk="1" hangingPunct="1"/>
            <a:endParaRPr lang="zh-CN" altLang="en-US" sz="2600" b="1" dirty="0"/>
          </a:p>
          <a:p>
            <a:pPr eaLnBrk="1" hangingPunct="1"/>
            <a:endParaRPr lang="zh-CN" altLang="en-US" sz="2600" b="1" dirty="0"/>
          </a:p>
          <a:p>
            <a:pPr eaLnBrk="1" hangingPunct="1"/>
            <a:endParaRPr lang="zh-CN" altLang="en-US" sz="2400" b="1" dirty="0"/>
          </a:p>
          <a:p>
            <a:pPr eaLnBrk="1" hangingPunct="1"/>
            <a:endParaRPr lang="en-US" altLang="zh-CN" sz="2400" b="1" dirty="0"/>
          </a:p>
        </p:txBody>
      </p:sp>
      <p:pic>
        <p:nvPicPr>
          <p:cNvPr id="44036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850" y="188913"/>
            <a:ext cx="4248150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7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288" y="3167063"/>
            <a:ext cx="4176712" cy="34242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知识学习</a:t>
            </a:r>
            <a:r>
              <a:rPr lang="en-US" altLang="zh-CN" b="1" dirty="0"/>
              <a:t>1</a:t>
            </a:r>
            <a:r>
              <a:rPr lang="en-US" altLang="zh-CN" dirty="0"/>
              <a:t> </a:t>
            </a:r>
            <a:r>
              <a:rPr lang="zh-CN" altLang="en-US" dirty="0"/>
              <a:t>：</a:t>
            </a:r>
            <a:r>
              <a:rPr lang="en-US" altLang="zh-CN" b="1" dirty="0"/>
              <a:t>I/O</a:t>
            </a:r>
            <a:r>
              <a:rPr lang="zh-CN" altLang="en-US" b="1" dirty="0"/>
              <a:t>域的组态</a:t>
            </a:r>
          </a:p>
        </p:txBody>
      </p:sp>
      <p:sp>
        <p:nvSpPr>
          <p:cNvPr id="20483" name="Rectangle 3"/>
          <p:cNvSpPr>
            <a:spLocks noGrp="1"/>
          </p:cNvSpPr>
          <p:nvPr>
            <p:ph idx="1"/>
          </p:nvPr>
        </p:nvSpPr>
        <p:spPr>
          <a:xfrm>
            <a:off x="539750" y="1773238"/>
            <a:ext cx="8001000" cy="4267200"/>
          </a:xfrm>
          <a:ln/>
        </p:spPr>
        <p:txBody>
          <a:bodyPr vert="horz" wrap="square" lIns="91440" tIns="45720" rIns="91440" bIns="45720" anchor="t" anchorCtr="0"/>
          <a:lstStyle/>
          <a:p>
            <a:pPr eaLnBrk="1" hangingPunct="1"/>
            <a:r>
              <a:rPr lang="zh-CN" altLang="en-US" sz="2800" b="1" dirty="0"/>
              <a:t>输出域：只显示变量的数值</a:t>
            </a:r>
          </a:p>
          <a:p>
            <a:pPr eaLnBrk="1" hangingPunct="1"/>
            <a:r>
              <a:rPr lang="zh-CN" altLang="en-US" sz="2800" b="1" dirty="0"/>
              <a:t>输入域：用于操作员输入要传送到</a:t>
            </a:r>
            <a:r>
              <a:rPr lang="en-US" altLang="zh-CN" sz="2800" b="1" dirty="0"/>
              <a:t>PLC</a:t>
            </a:r>
            <a:r>
              <a:rPr lang="zh-CN" altLang="en-US" sz="2800" b="1" dirty="0"/>
              <a:t>的数字、字母或符号，将输入的数值直接保存到指定变量中</a:t>
            </a:r>
          </a:p>
          <a:p>
            <a:pPr eaLnBrk="1" hangingPunct="1"/>
            <a:r>
              <a:rPr lang="zh-CN" altLang="en-US" sz="2800" b="1" dirty="0"/>
              <a:t>输入</a:t>
            </a:r>
            <a:r>
              <a:rPr lang="en-US" altLang="zh-CN" sz="2800" b="1" dirty="0"/>
              <a:t>/</a:t>
            </a:r>
            <a:r>
              <a:rPr lang="zh-CN" altLang="en-US" sz="2800" b="1" dirty="0"/>
              <a:t>输出域</a:t>
            </a:r>
            <a:r>
              <a:rPr lang="en-US" altLang="zh-CN" sz="2800" b="1" dirty="0"/>
              <a:t>:</a:t>
            </a:r>
            <a:r>
              <a:rPr lang="zh-CN" altLang="en-US" sz="2800" b="1" dirty="0"/>
              <a:t>同时具有以上两种功能</a:t>
            </a:r>
          </a:p>
          <a:p>
            <a:pPr eaLnBrk="1" hangingPunct="1">
              <a:buNone/>
            </a:pPr>
            <a:endParaRPr lang="en-US" altLang="zh-CN" sz="2800" b="1" dirty="0"/>
          </a:p>
        </p:txBody>
      </p:sp>
      <p:sp>
        <p:nvSpPr>
          <p:cNvPr id="23555" name="AutoShape 6"/>
          <p:cNvSpPr/>
          <p:nvPr/>
        </p:nvSpPr>
        <p:spPr>
          <a:xfrm rot="10800000">
            <a:off x="6911975" y="260350"/>
            <a:ext cx="1836738" cy="1296988"/>
          </a:xfrm>
          <a:prstGeom prst="wedgeRoundRectCallout">
            <a:avLst>
              <a:gd name="adj1" fmla="val 92347"/>
              <a:gd name="adj2" fmla="val 11931"/>
              <a:gd name="adj3" fmla="val 16667"/>
            </a:avLst>
          </a:prstGeom>
          <a:gradFill rotWithShape="1">
            <a:gsLst>
              <a:gs pos="0">
                <a:srgbClr val="9966FF"/>
              </a:gs>
              <a:gs pos="100000">
                <a:srgbClr val="FFCCFF"/>
              </a:gs>
            </a:gsLst>
            <a:lin ang="5400000" scaled="1"/>
            <a:tileRect/>
          </a:gradFill>
          <a:ln w="19050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 anchorCtr="0"/>
          <a:lstStyle/>
          <a:p>
            <a:pPr algn="ctr">
              <a:buClrTx/>
              <a:buFontTx/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学习任务完成所需新知识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sz="half"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buSzTx/>
            </a:pPr>
            <a:r>
              <a:rPr lang="zh-CN" altLang="en-US" sz="2600" b="1" dirty="0">
                <a:latin typeface="+mn-lt"/>
                <a:ea typeface="+mn-ea"/>
                <a:cs typeface="+mn-cs"/>
              </a:rPr>
              <a:t>文本</a:t>
            </a:r>
            <a:r>
              <a:rPr lang="en-US" altLang="zh-CN" sz="2600" b="1" dirty="0">
                <a:latin typeface="+mn-lt"/>
                <a:ea typeface="+mn-ea"/>
                <a:cs typeface="+mn-cs"/>
              </a:rPr>
              <a:t>I/O</a:t>
            </a:r>
            <a:r>
              <a:rPr lang="zh-CN" altLang="en-US" sz="2600" b="1" dirty="0">
                <a:latin typeface="+mn-lt"/>
                <a:ea typeface="+mn-ea"/>
                <a:cs typeface="+mn-cs"/>
              </a:rPr>
              <a:t>域的组态</a:t>
            </a:r>
          </a:p>
        </p:txBody>
      </p:sp>
      <p:sp>
        <p:nvSpPr>
          <p:cNvPr id="24578" name="Rectangle 3"/>
          <p:cNvSpPr>
            <a:spLocks noGrp="1"/>
          </p:cNvSpPr>
          <p:nvPr>
            <p:ph sz="half" idx="2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buSzTx/>
            </a:pPr>
            <a:r>
              <a:rPr lang="zh-CN" altLang="en-US" sz="2600" b="1" dirty="0">
                <a:latin typeface="+mn-lt"/>
                <a:ea typeface="+mn-ea"/>
                <a:cs typeface="+mn-cs"/>
              </a:rPr>
              <a:t>图形</a:t>
            </a:r>
            <a:r>
              <a:rPr lang="en-US" altLang="zh-CN" sz="2600" b="1" dirty="0">
                <a:latin typeface="+mn-lt"/>
                <a:ea typeface="+mn-ea"/>
                <a:cs typeface="+mn-cs"/>
              </a:rPr>
              <a:t>I/O</a:t>
            </a:r>
            <a:r>
              <a:rPr lang="zh-CN" altLang="en-US" sz="2600" b="1" dirty="0">
                <a:latin typeface="+mn-lt"/>
                <a:ea typeface="+mn-ea"/>
                <a:cs typeface="+mn-cs"/>
              </a:rPr>
              <a:t>域的组态</a:t>
            </a:r>
          </a:p>
        </p:txBody>
      </p:sp>
      <p:sp>
        <p:nvSpPr>
          <p:cNvPr id="24579" name="Rectangle 4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知识学习</a:t>
            </a:r>
            <a:r>
              <a:rPr lang="en-US" altLang="zh-CN" b="1" dirty="0"/>
              <a:t>1</a:t>
            </a:r>
            <a:r>
              <a:rPr lang="en-US" altLang="zh-CN" dirty="0"/>
              <a:t> </a:t>
            </a:r>
            <a:r>
              <a:rPr lang="zh-CN" altLang="en-US" dirty="0"/>
              <a:t>：</a:t>
            </a:r>
            <a:r>
              <a:rPr lang="en-US" altLang="zh-CN" b="1" dirty="0"/>
              <a:t>I/O</a:t>
            </a:r>
            <a:r>
              <a:rPr lang="zh-CN" altLang="en-US" b="1" dirty="0"/>
              <a:t>域的组态</a:t>
            </a:r>
          </a:p>
        </p:txBody>
      </p:sp>
      <p:pic>
        <p:nvPicPr>
          <p:cNvPr id="24580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2565400"/>
            <a:ext cx="2165350" cy="2735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1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900" y="2492375"/>
            <a:ext cx="2089150" cy="280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2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850" y="2349500"/>
            <a:ext cx="792163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3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2708275"/>
            <a:ext cx="1223963" cy="2592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知识学习</a:t>
            </a:r>
            <a:r>
              <a:rPr lang="en-US" altLang="zh-CN" b="1" dirty="0"/>
              <a:t>2</a:t>
            </a:r>
            <a:r>
              <a:rPr lang="zh-CN" altLang="en-US" b="1" dirty="0"/>
              <a:t>：按钮组态</a:t>
            </a:r>
          </a:p>
        </p:txBody>
      </p:sp>
      <p:sp>
        <p:nvSpPr>
          <p:cNvPr id="25602" name="Rectangle 4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/>
            <a:endParaRPr lang="en-US" altLang="zh-CN" b="1" dirty="0"/>
          </a:p>
          <a:p>
            <a:pPr eaLnBrk="1" hangingPunct="1"/>
            <a:endParaRPr lang="en-US" altLang="zh-CN" b="1" dirty="0"/>
          </a:p>
          <a:p>
            <a:pPr eaLnBrk="1" hangingPunct="1">
              <a:lnSpc>
                <a:spcPct val="125000"/>
              </a:lnSpc>
              <a:buNone/>
            </a:pPr>
            <a:r>
              <a:rPr lang="en-US" altLang="zh-CN" dirty="0"/>
              <a:t>     </a:t>
            </a:r>
          </a:p>
        </p:txBody>
      </p:sp>
      <p:pic>
        <p:nvPicPr>
          <p:cNvPr id="25603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3284538"/>
            <a:ext cx="3959225" cy="2303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4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275" y="2636838"/>
            <a:ext cx="4967288" cy="3641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5" name="Rectangle 7"/>
          <p:cNvSpPr/>
          <p:nvPr/>
        </p:nvSpPr>
        <p:spPr>
          <a:xfrm>
            <a:off x="5651500" y="3932238"/>
            <a:ext cx="792163" cy="1728787"/>
          </a:xfrm>
          <a:prstGeom prst="rect">
            <a:avLst/>
          </a:prstGeom>
          <a:noFill/>
          <a:ln w="28575" cap="flat" cmpd="sng">
            <a:solidFill>
              <a:srgbClr val="800080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>
              <a:buClrTx/>
              <a:buFontTx/>
            </a:pPr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5606" name="Rectangle 8"/>
          <p:cNvSpPr/>
          <p:nvPr/>
        </p:nvSpPr>
        <p:spPr>
          <a:xfrm>
            <a:off x="7235825" y="4508500"/>
            <a:ext cx="792163" cy="1081088"/>
          </a:xfrm>
          <a:prstGeom prst="rect">
            <a:avLst/>
          </a:prstGeom>
          <a:noFill/>
          <a:ln w="28575" cap="flat" cmpd="sng">
            <a:solidFill>
              <a:srgbClr val="800080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>
              <a:buClrTx/>
              <a:buFontTx/>
            </a:pPr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知识学习</a:t>
            </a:r>
            <a:r>
              <a:rPr lang="en-US" altLang="zh-CN" b="1" dirty="0"/>
              <a:t>3 </a:t>
            </a:r>
            <a:r>
              <a:rPr lang="zh-CN" altLang="en-US" b="1" dirty="0"/>
              <a:t>图形输入输出对象的组态</a:t>
            </a:r>
          </a:p>
        </p:txBody>
      </p:sp>
      <p:pic>
        <p:nvPicPr>
          <p:cNvPr id="26626" name="Picture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2275" y="1844675"/>
            <a:ext cx="5543550" cy="4176713"/>
          </a:xfrm>
          <a:ln/>
        </p:spPr>
      </p:pic>
      <p:sp>
        <p:nvSpPr>
          <p:cNvPr id="26627" name="Rectangle 5"/>
          <p:cNvSpPr/>
          <p:nvPr/>
        </p:nvSpPr>
        <p:spPr>
          <a:xfrm>
            <a:off x="4283075" y="3357563"/>
            <a:ext cx="2160588" cy="792162"/>
          </a:xfrm>
          <a:prstGeom prst="rect">
            <a:avLst/>
          </a:prstGeom>
          <a:noFill/>
          <a:ln w="28575" cap="flat" cmpd="sng">
            <a:solidFill>
              <a:srgbClr val="800080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>
              <a:buClrTx/>
              <a:buFontTx/>
            </a:pPr>
            <a:endParaRPr lang="zh-CN" altLang="en-US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6628" name="AutoShape 6"/>
          <p:cNvSpPr/>
          <p:nvPr/>
        </p:nvSpPr>
        <p:spPr>
          <a:xfrm>
            <a:off x="6372225" y="3068638"/>
            <a:ext cx="1079500" cy="576262"/>
          </a:xfrm>
          <a:prstGeom prst="wedgeRoundRectCallout">
            <a:avLst>
              <a:gd name="adj1" fmla="val -58972"/>
              <a:gd name="adj2" fmla="val 71486"/>
              <a:gd name="adj3" fmla="val 16667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>
              <a:buClrTx/>
              <a:buFontTx/>
            </a:pPr>
            <a:r>
              <a:rPr lang="zh-CN" altLang="en-US" b="1" dirty="0">
                <a:latin typeface="Verdana" panose="020B0604030504040204" pitchFamily="34" charset="0"/>
                <a:ea typeface="宋体" panose="02010600030101010101" pitchFamily="2" charset="-122"/>
              </a:rPr>
              <a:t>棒图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>
          <a:xfrm>
            <a:off x="503238" y="449263"/>
            <a:ext cx="8001000" cy="1216025"/>
          </a:xfrm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方案制定</a:t>
            </a:r>
          </a:p>
        </p:txBody>
      </p:sp>
      <p:sp>
        <p:nvSpPr>
          <p:cNvPr id="31747" name="AutoShape 3"/>
          <p:cNvSpPr/>
          <p:nvPr/>
        </p:nvSpPr>
        <p:spPr>
          <a:xfrm rot="10800000">
            <a:off x="2916238" y="549275"/>
            <a:ext cx="5472112" cy="1152525"/>
          </a:xfrm>
          <a:prstGeom prst="wedgeRoundRectCallout">
            <a:avLst>
              <a:gd name="adj1" fmla="val 55569"/>
              <a:gd name="adj2" fmla="val -27551"/>
              <a:gd name="adj3" fmla="val 16667"/>
            </a:avLst>
          </a:prstGeom>
          <a:gradFill rotWithShape="1">
            <a:gsLst>
              <a:gs pos="0">
                <a:srgbClr val="9966FF"/>
              </a:gs>
              <a:gs pos="100000">
                <a:srgbClr val="FFCCFF"/>
              </a:gs>
            </a:gsLst>
            <a:lin ang="5400000" scaled="1"/>
            <a:tileRect/>
          </a:gradFill>
          <a:ln w="19050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 anchorCtr="0"/>
          <a:lstStyle/>
          <a:p>
            <a:pPr algn="ctr">
              <a:buClrTx/>
              <a:buFontTx/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可以自由讨论，自己制定完成任务方案。</a:t>
            </a:r>
          </a:p>
        </p:txBody>
      </p:sp>
      <p:sp>
        <p:nvSpPr>
          <p:cNvPr id="49156" name="Rectangle 4"/>
          <p:cNvSpPr/>
          <p:nvPr/>
        </p:nvSpPr>
        <p:spPr>
          <a:xfrm>
            <a:off x="971550" y="3141663"/>
            <a:ext cx="265113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ClrTx/>
              <a:buFontTx/>
            </a:pPr>
            <a:r>
              <a:rPr lang="en-US" altLang="zh-CN" dirty="0">
                <a:latin typeface="Verdana" panose="020B0604030504040204" pitchFamily="34" charset="0"/>
                <a:ea typeface="宋体" panose="02010600030101010101" pitchFamily="2" charset="-122"/>
              </a:rPr>
              <a:t> </a:t>
            </a:r>
            <a:endParaRPr lang="en-US" altLang="zh-CN" b="1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49157" name="Rectangle 5"/>
          <p:cNvSpPr>
            <a:spLocks noGrp="1"/>
          </p:cNvSpPr>
          <p:nvPr>
            <p:ph idx="1"/>
          </p:nvPr>
        </p:nvSpPr>
        <p:spPr>
          <a:xfrm>
            <a:off x="612775" y="1989138"/>
            <a:ext cx="8001000" cy="3833812"/>
          </a:xfrm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lnSpc>
                <a:spcPct val="90000"/>
              </a:lnSpc>
              <a:buNone/>
            </a:pPr>
            <a:endParaRPr lang="en-US" altLang="zh-CN" sz="2600" b="1" dirty="0"/>
          </a:p>
          <a:p>
            <a:pPr eaLnBrk="1" hangingPunct="1">
              <a:lnSpc>
                <a:spcPct val="90000"/>
              </a:lnSpc>
            </a:pPr>
            <a:r>
              <a:rPr lang="zh-CN" altLang="en-US" sz="2600" b="1" dirty="0"/>
              <a:t>子任务</a:t>
            </a:r>
            <a:r>
              <a:rPr lang="en-US" altLang="zh-CN" sz="2600" b="1" dirty="0"/>
              <a:t>1</a:t>
            </a:r>
            <a:r>
              <a:rPr lang="zh-CN" altLang="en-US" sz="2600" b="1" dirty="0"/>
              <a:t>：完成物料混合控制系统主画面、手动画面和设备状态画面</a:t>
            </a:r>
            <a:r>
              <a:rPr lang="en-US" altLang="zh-CN" sz="2600" b="1" dirty="0">
                <a:solidFill>
                  <a:schemeClr val="accent2"/>
                </a:solidFill>
              </a:rPr>
              <a:t>I/O</a:t>
            </a:r>
            <a:r>
              <a:rPr lang="zh-CN" altLang="en-US" sz="2600" b="1" dirty="0">
                <a:solidFill>
                  <a:schemeClr val="accent2"/>
                </a:solidFill>
              </a:rPr>
              <a:t>域</a:t>
            </a:r>
            <a:r>
              <a:rPr lang="zh-CN" altLang="en-US" sz="2600" b="1" dirty="0"/>
              <a:t>组态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600" b="1" dirty="0"/>
              <a:t>子任务</a:t>
            </a:r>
            <a:r>
              <a:rPr lang="en-US" altLang="zh-CN" sz="2600" b="1" dirty="0"/>
              <a:t>2</a:t>
            </a:r>
            <a:r>
              <a:rPr lang="zh-CN" altLang="en-US" sz="2600" b="1" dirty="0"/>
              <a:t>：完成物料混合控制系统主画面、手动画面和设备状态画面的</a:t>
            </a:r>
            <a:r>
              <a:rPr lang="zh-CN" altLang="en-US" sz="2600" b="1" dirty="0">
                <a:solidFill>
                  <a:schemeClr val="accent2"/>
                </a:solidFill>
              </a:rPr>
              <a:t>按钮</a:t>
            </a:r>
            <a:r>
              <a:rPr lang="zh-CN" altLang="en-US" sz="2600" b="1" dirty="0"/>
              <a:t>组态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600" b="1" dirty="0"/>
              <a:t>子任务</a:t>
            </a:r>
            <a:r>
              <a:rPr lang="en-US" altLang="zh-CN" sz="2600" b="1" dirty="0"/>
              <a:t>3</a:t>
            </a:r>
            <a:r>
              <a:rPr lang="zh-CN" altLang="en-US" sz="2600" b="1" dirty="0"/>
              <a:t>：完成物料混合控制系统主画面</a:t>
            </a:r>
            <a:r>
              <a:rPr lang="zh-CN" altLang="en-US" sz="2600" b="1" dirty="0">
                <a:solidFill>
                  <a:schemeClr val="accent2"/>
                </a:solidFill>
              </a:rPr>
              <a:t>棒图</a:t>
            </a:r>
            <a:r>
              <a:rPr lang="zh-CN" altLang="en-US" sz="2600" b="1" dirty="0"/>
              <a:t>的组态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600" b="1" dirty="0"/>
              <a:t>子任务</a:t>
            </a:r>
            <a:r>
              <a:rPr lang="en-US" altLang="zh-CN" sz="2600" b="1" dirty="0"/>
              <a:t>3</a:t>
            </a:r>
            <a:r>
              <a:rPr lang="zh-CN" altLang="en-US" sz="2600" b="1" dirty="0"/>
              <a:t>：完成物料混合控制系统主画面</a:t>
            </a:r>
            <a:r>
              <a:rPr lang="zh-CN" altLang="en-US" sz="2600" b="1" dirty="0">
                <a:solidFill>
                  <a:schemeClr val="accent2"/>
                </a:solidFill>
              </a:rPr>
              <a:t>图形</a:t>
            </a:r>
            <a:r>
              <a:rPr lang="en-US" altLang="zh-CN" sz="2600" b="1" dirty="0">
                <a:solidFill>
                  <a:schemeClr val="accent2"/>
                </a:solidFill>
              </a:rPr>
              <a:t>IO</a:t>
            </a:r>
            <a:r>
              <a:rPr lang="zh-CN" altLang="en-US" sz="2600" b="1" dirty="0">
                <a:solidFill>
                  <a:schemeClr val="accent2"/>
                </a:solidFill>
              </a:rPr>
              <a:t>域</a:t>
            </a:r>
            <a:r>
              <a:rPr lang="zh-CN" altLang="en-US" sz="2600" b="1" dirty="0"/>
              <a:t>的组态</a:t>
            </a:r>
          </a:p>
          <a:p>
            <a:pPr eaLnBrk="1" hangingPunct="1">
              <a:lnSpc>
                <a:spcPct val="90000"/>
              </a:lnSpc>
            </a:pPr>
            <a:endParaRPr lang="en-US" altLang="zh-CN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49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49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31747" grpId="0" animBg="1"/>
      <p:bldP spid="49156" grpId="0"/>
      <p:bldP spid="4915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方案制定</a:t>
            </a:r>
          </a:p>
        </p:txBody>
      </p:sp>
      <p:sp>
        <p:nvSpPr>
          <p:cNvPr id="28674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/>
            <a:r>
              <a:rPr lang="zh-CN" altLang="en-US" b="1" dirty="0"/>
              <a:t>子任务</a:t>
            </a:r>
            <a:r>
              <a:rPr lang="en-US" altLang="zh-CN" b="1" dirty="0"/>
              <a:t>6</a:t>
            </a:r>
            <a:r>
              <a:rPr lang="zh-CN" altLang="en-US" b="1" dirty="0"/>
              <a:t>：完成物料混合控制系统报警画面的组态</a:t>
            </a:r>
          </a:p>
          <a:p>
            <a:pPr eaLnBrk="1" hangingPunct="1"/>
            <a:r>
              <a:rPr lang="zh-CN" altLang="en-US" b="1" dirty="0"/>
              <a:t>子任务</a:t>
            </a:r>
            <a:r>
              <a:rPr lang="en-US" altLang="zh-CN" b="1" dirty="0"/>
              <a:t>7</a:t>
            </a:r>
            <a:r>
              <a:rPr lang="zh-CN" altLang="en-US" b="1" dirty="0"/>
              <a:t>：完成物料混合控制系统趋势图画面的组态</a:t>
            </a:r>
          </a:p>
          <a:p>
            <a:pPr eaLnBrk="1" hangingPunct="1"/>
            <a:r>
              <a:rPr lang="zh-CN" altLang="en-US" b="1" dirty="0"/>
              <a:t>子任务</a:t>
            </a:r>
            <a:r>
              <a:rPr lang="en-US" altLang="zh-CN" b="1" dirty="0"/>
              <a:t>8</a:t>
            </a:r>
            <a:r>
              <a:rPr lang="zh-CN" altLang="en-US" b="1" dirty="0"/>
              <a:t>：完成物料混合控制系统用户管理画面的组态</a:t>
            </a:r>
          </a:p>
          <a:p>
            <a:pPr eaLnBrk="1" hangingPunct="1"/>
            <a:r>
              <a:rPr lang="zh-CN" altLang="en-US" b="1" dirty="0"/>
              <a:t>子任务</a:t>
            </a:r>
            <a:r>
              <a:rPr lang="en-US" altLang="zh-CN" b="1" dirty="0"/>
              <a:t>9</a:t>
            </a:r>
            <a:r>
              <a:rPr lang="zh-CN" altLang="en-US" b="1" dirty="0"/>
              <a:t>：完成物料混合控制系统配方画面的组态</a:t>
            </a:r>
          </a:p>
          <a:p>
            <a:pPr eaLnBrk="1" hangingPunct="1"/>
            <a:endParaRPr lang="zh-CN" altLang="en-US" b="1" dirty="0"/>
          </a:p>
          <a:p>
            <a:pPr eaLnBrk="1" hangingPunct="1"/>
            <a:endParaRPr lang="en-US" altLang="zh-CN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组织实施</a:t>
            </a:r>
          </a:p>
        </p:txBody>
      </p:sp>
      <p:sp>
        <p:nvSpPr>
          <p:cNvPr id="29698" name="AutoShape 3"/>
          <p:cNvSpPr/>
          <p:nvPr/>
        </p:nvSpPr>
        <p:spPr>
          <a:xfrm rot="10800000">
            <a:off x="2555875" y="1916113"/>
            <a:ext cx="5327650" cy="1916112"/>
          </a:xfrm>
          <a:prstGeom prst="wedgeRoundRectCallout">
            <a:avLst>
              <a:gd name="adj1" fmla="val 51398"/>
              <a:gd name="adj2" fmla="val 74356"/>
              <a:gd name="adj3" fmla="val 16667"/>
            </a:avLst>
          </a:prstGeom>
          <a:gradFill rotWithShape="1">
            <a:gsLst>
              <a:gs pos="0">
                <a:srgbClr val="9966FF"/>
              </a:gs>
              <a:gs pos="100000">
                <a:srgbClr val="FFCCFF"/>
              </a:gs>
            </a:gsLst>
            <a:lin ang="5400000" scaled="1"/>
            <a:tileRect/>
          </a:gradFill>
          <a:ln w="19050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 anchorCtr="0"/>
          <a:lstStyle/>
          <a:p>
            <a:pPr algn="ctr">
              <a:buClrTx/>
              <a:buFontTx/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在理解任务的基础上做出方案并完成所有画面的所有对象的组态。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评价</a:t>
            </a:r>
          </a:p>
        </p:txBody>
      </p:sp>
      <p:sp>
        <p:nvSpPr>
          <p:cNvPr id="30722" name="AutoShape 3"/>
          <p:cNvSpPr/>
          <p:nvPr/>
        </p:nvSpPr>
        <p:spPr>
          <a:xfrm rot="10800000">
            <a:off x="323850" y="2852738"/>
            <a:ext cx="3313113" cy="1655762"/>
          </a:xfrm>
          <a:prstGeom prst="wedgeRoundRectCallout">
            <a:avLst>
              <a:gd name="adj1" fmla="val 26278"/>
              <a:gd name="adj2" fmla="val 122579"/>
              <a:gd name="adj3" fmla="val 16667"/>
            </a:avLst>
          </a:prstGeom>
          <a:gradFill rotWithShape="1">
            <a:gsLst>
              <a:gs pos="0">
                <a:srgbClr val="9966FF"/>
              </a:gs>
              <a:gs pos="100000">
                <a:srgbClr val="FFCCFF"/>
              </a:gs>
            </a:gsLst>
            <a:lin ang="5400000" scaled="1"/>
            <a:tileRect/>
          </a:gradFill>
          <a:ln w="19050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 anchorCtr="0"/>
          <a:lstStyle/>
          <a:p>
            <a:pPr algn="ctr">
              <a:buClrTx/>
              <a:buFontTx/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各组代表经验交流、教师评价，提出改进意见</a:t>
            </a:r>
          </a:p>
        </p:txBody>
      </p:sp>
      <p:sp>
        <p:nvSpPr>
          <p:cNvPr id="30723" name="Text Box 4"/>
          <p:cNvSpPr txBox="1"/>
          <p:nvPr/>
        </p:nvSpPr>
        <p:spPr>
          <a:xfrm>
            <a:off x="3851275" y="1916113"/>
            <a:ext cx="5060950" cy="2682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ClrTx/>
              <a:buFontTx/>
            </a:pPr>
            <a:r>
              <a:rPr lang="zh-CN" altLang="en-US" sz="2800" b="1" dirty="0">
                <a:latin typeface="Verdana" panose="020B0604030504040204" pitchFamily="34" charset="0"/>
                <a:ea typeface="宋体" panose="02010600030101010101" pitchFamily="2" charset="-122"/>
              </a:rPr>
              <a:t>评价方法：</a:t>
            </a:r>
          </a:p>
          <a:p>
            <a:pPr>
              <a:buClrTx/>
              <a:buFontTx/>
            </a:pPr>
            <a:endParaRPr lang="zh-CN" altLang="en-US" sz="2800" b="1" dirty="0"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>
              <a:buClrTx/>
              <a:buFontTx/>
            </a:pPr>
            <a:r>
              <a:rPr lang="zh-CN" altLang="en-US" sz="3200" dirty="0">
                <a:latin typeface="Verdana" panose="020B0604030504040204" pitchFamily="34" charset="0"/>
                <a:ea typeface="黑体" panose="02010609060101010101" pitchFamily="2" charset="-122"/>
              </a:rPr>
              <a:t>总体评价和微观评价相结合</a:t>
            </a:r>
          </a:p>
          <a:p>
            <a:pPr>
              <a:buClrTx/>
              <a:buFontTx/>
            </a:pPr>
            <a:r>
              <a:rPr lang="zh-CN" altLang="en-US" sz="3200" dirty="0">
                <a:latin typeface="Verdana" panose="020B0604030504040204" pitchFamily="34" charset="0"/>
                <a:ea typeface="黑体" panose="02010609060101010101" pitchFamily="2" charset="-122"/>
              </a:rPr>
              <a:t>自我评价与互相评价相结合</a:t>
            </a:r>
          </a:p>
          <a:p>
            <a:pPr>
              <a:buClrTx/>
              <a:buFontTx/>
            </a:pPr>
            <a:r>
              <a:rPr lang="zh-CN" altLang="en-US" sz="3200" dirty="0">
                <a:latin typeface="Verdana" panose="020B0604030504040204" pitchFamily="34" charset="0"/>
                <a:ea typeface="黑体" panose="02010609060101010101" pitchFamily="2" charset="-122"/>
              </a:rPr>
              <a:t>学习态度与实施成果相结合</a:t>
            </a:r>
          </a:p>
          <a:p>
            <a:pPr>
              <a:buClrTx/>
              <a:buFontTx/>
            </a:pPr>
            <a:endParaRPr lang="en-US" altLang="zh-CN" dirty="0"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课外拓展与作业</a:t>
            </a:r>
          </a:p>
        </p:txBody>
      </p:sp>
      <p:sp>
        <p:nvSpPr>
          <p:cNvPr id="54275" name="Rectangle 3"/>
          <p:cNvSpPr>
            <a:spLocks noGrp="1"/>
          </p:cNvSpPr>
          <p:nvPr>
            <p:ph idx="1"/>
          </p:nvPr>
        </p:nvSpPr>
        <p:spPr>
          <a:xfrm>
            <a:off x="539750" y="1773238"/>
            <a:ext cx="8001000" cy="4267200"/>
          </a:xfrm>
          <a:ln/>
        </p:spPr>
        <p:txBody>
          <a:bodyPr vert="horz" wrap="square" lIns="91440" tIns="45720" rIns="91440" bIns="45720" anchor="t" anchorCtr="0"/>
          <a:lstStyle/>
          <a:p>
            <a:pPr eaLnBrk="1" hangingPunct="1"/>
            <a:r>
              <a:rPr lang="zh-CN" altLang="en-US" sz="2800" b="1" dirty="0"/>
              <a:t>结合教材完成其他形式按钮的组态</a:t>
            </a:r>
          </a:p>
          <a:p>
            <a:pPr eaLnBrk="1" hangingPunct="1"/>
            <a:r>
              <a:rPr lang="zh-CN" altLang="en-US" sz="2800" b="1" dirty="0"/>
              <a:t>课后完成开关的组态</a:t>
            </a:r>
          </a:p>
          <a:p>
            <a:pPr eaLnBrk="1" hangingPunct="1"/>
            <a:r>
              <a:rPr lang="zh-CN" altLang="en-US" sz="2800" b="1" dirty="0"/>
              <a:t>思考本项目中的变量设置及其与各画面对象的链接方法</a:t>
            </a:r>
          </a:p>
          <a:p>
            <a:pPr eaLnBrk="1" hangingPunct="1"/>
            <a:r>
              <a:rPr lang="zh-CN" altLang="en-US" sz="2800" b="1" dirty="0"/>
              <a:t>学习量表的组态与滚动条的组态</a:t>
            </a:r>
          </a:p>
          <a:p>
            <a:pPr eaLnBrk="1" hangingPunct="1"/>
            <a:r>
              <a:rPr lang="zh-CN" altLang="en-US" sz="2800" b="1" dirty="0"/>
              <a:t>自学时钟与日期时间域组态</a:t>
            </a:r>
          </a:p>
        </p:txBody>
      </p:sp>
      <p:sp>
        <p:nvSpPr>
          <p:cNvPr id="54276" name="AutoShape 4"/>
          <p:cNvSpPr/>
          <p:nvPr/>
        </p:nvSpPr>
        <p:spPr>
          <a:xfrm>
            <a:off x="5940425" y="4437063"/>
            <a:ext cx="2879725" cy="1584325"/>
          </a:xfrm>
          <a:prstGeom prst="wedgeRoundRectCallout">
            <a:avLst>
              <a:gd name="adj1" fmla="val -32194"/>
              <a:gd name="adj2" fmla="val -70241"/>
              <a:gd name="adj3" fmla="val 16667"/>
            </a:avLst>
          </a:prstGeom>
          <a:solidFill>
            <a:srgbClr val="CC99FF"/>
          </a:solidFill>
          <a:ln w="38100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>
              <a:buClrTx/>
              <a:buFontTx/>
            </a:pPr>
            <a:r>
              <a:rPr lang="zh-CN" altLang="en-US" b="1" dirty="0">
                <a:latin typeface="Verdana" panose="020B0604030504040204" pitchFamily="34" charset="0"/>
                <a:ea typeface="宋体" panose="02010600030101010101" pitchFamily="2" charset="-122"/>
              </a:rPr>
              <a:t>注意：这些内容会在本项目后续的组态中加以体现，注意学习方法的提炼和举一反三能力的培养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  <p:bldP spid="542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539750" y="836613"/>
            <a:ext cx="1404938" cy="612775"/>
          </a:xfrm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sz="4000" b="1" dirty="0"/>
              <a:t>告知</a:t>
            </a:r>
            <a:r>
              <a:rPr lang="zh-CN" altLang="en-US" sz="4000" dirty="0"/>
              <a:t>：</a:t>
            </a:r>
          </a:p>
        </p:txBody>
      </p:sp>
      <p:sp>
        <p:nvSpPr>
          <p:cNvPr id="5123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/>
            <a:r>
              <a:rPr lang="zh-CN" altLang="en-US" b="1" dirty="0">
                <a:solidFill>
                  <a:schemeClr val="accent2"/>
                </a:solidFill>
              </a:rPr>
              <a:t>能力目标：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dirty="0">
                <a:solidFill>
                  <a:srgbClr val="333399"/>
                </a:solidFill>
              </a:rPr>
              <a:t>    </a:t>
            </a:r>
            <a:r>
              <a:rPr lang="en-US" altLang="zh-CN" sz="2400" b="1" dirty="0">
                <a:solidFill>
                  <a:srgbClr val="333399"/>
                </a:solidFill>
              </a:rPr>
              <a:t>1. </a:t>
            </a:r>
            <a:r>
              <a:rPr lang="zh-CN" altLang="en-US" sz="2400" b="1" dirty="0">
                <a:solidFill>
                  <a:srgbClr val="333399"/>
                </a:solidFill>
              </a:rPr>
              <a:t>能根据项目内容进行画面的总体设计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b="1" dirty="0">
                <a:solidFill>
                  <a:srgbClr val="333399"/>
                </a:solidFill>
              </a:rPr>
              <a:t>     </a:t>
            </a:r>
            <a:r>
              <a:rPr lang="en-US" altLang="zh-CN" sz="2400" b="1" dirty="0">
                <a:solidFill>
                  <a:srgbClr val="333399"/>
                </a:solidFill>
              </a:rPr>
              <a:t>2. </a:t>
            </a:r>
            <a:r>
              <a:rPr lang="zh-CN" altLang="en-US" sz="2400" b="1" dirty="0">
                <a:solidFill>
                  <a:srgbClr val="333399"/>
                </a:solidFill>
              </a:rPr>
              <a:t>能合理设置画面间的切换关系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b="1" dirty="0"/>
              <a:t>     </a:t>
            </a:r>
            <a:r>
              <a:rPr lang="en-US" altLang="zh-CN" sz="2400" b="1" dirty="0">
                <a:solidFill>
                  <a:srgbClr val="FF3300"/>
                </a:solidFill>
              </a:rPr>
              <a:t>3. </a:t>
            </a:r>
            <a:r>
              <a:rPr lang="zh-CN" altLang="en-US" sz="2400" b="1" dirty="0">
                <a:solidFill>
                  <a:srgbClr val="FF3300"/>
                </a:solidFill>
              </a:rPr>
              <a:t>会各类</a:t>
            </a:r>
            <a:r>
              <a:rPr lang="en-US" altLang="zh-CN" sz="2400" b="1" dirty="0">
                <a:solidFill>
                  <a:srgbClr val="FF3300"/>
                </a:solidFill>
              </a:rPr>
              <a:t>I/O</a:t>
            </a:r>
            <a:r>
              <a:rPr lang="zh-CN" altLang="en-US" sz="2400" b="1" dirty="0">
                <a:solidFill>
                  <a:srgbClr val="FF3300"/>
                </a:solidFill>
              </a:rPr>
              <a:t>域的组态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b="1" dirty="0">
                <a:solidFill>
                  <a:srgbClr val="FF3300"/>
                </a:solidFill>
              </a:rPr>
              <a:t>     </a:t>
            </a:r>
            <a:r>
              <a:rPr lang="en-US" altLang="zh-CN" sz="2400" b="1" dirty="0">
                <a:solidFill>
                  <a:schemeClr val="accent2"/>
                </a:solidFill>
              </a:rPr>
              <a:t>4</a:t>
            </a:r>
            <a:r>
              <a:rPr lang="en-US" altLang="zh-CN" sz="2400" b="1" dirty="0">
                <a:solidFill>
                  <a:schemeClr val="folHlink"/>
                </a:solidFill>
              </a:rPr>
              <a:t>. </a:t>
            </a:r>
            <a:r>
              <a:rPr lang="zh-CN" altLang="en-US" sz="2400" b="1" dirty="0">
                <a:solidFill>
                  <a:schemeClr val="folHlink"/>
                </a:solidFill>
              </a:rPr>
              <a:t>会各类按钮的组态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b="1" dirty="0"/>
              <a:t>     </a:t>
            </a:r>
            <a:r>
              <a:rPr lang="en-US" altLang="zh-CN" sz="2400" b="1" dirty="0">
                <a:solidFill>
                  <a:srgbClr val="009900"/>
                </a:solidFill>
              </a:rPr>
              <a:t>5.</a:t>
            </a:r>
            <a:r>
              <a:rPr lang="zh-CN" altLang="en-US" sz="2400" b="1" dirty="0">
                <a:solidFill>
                  <a:srgbClr val="009900"/>
                </a:solidFill>
              </a:rPr>
              <a:t>能进行棒图、量表和滚动条的组态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b="1" dirty="0">
                <a:solidFill>
                  <a:srgbClr val="009900"/>
                </a:solidFill>
              </a:rPr>
              <a:t>     </a:t>
            </a:r>
            <a:r>
              <a:rPr lang="en-US" altLang="zh-CN" sz="2400" b="1" dirty="0">
                <a:solidFill>
                  <a:srgbClr val="009900"/>
                </a:solidFill>
              </a:rPr>
              <a:t>6. </a:t>
            </a:r>
            <a:r>
              <a:rPr lang="zh-CN" altLang="en-US" sz="2400" b="1" dirty="0">
                <a:solidFill>
                  <a:srgbClr val="009900"/>
                </a:solidFill>
              </a:rPr>
              <a:t>能合理设置变量并学会变量与画面对象进行连接</a:t>
            </a:r>
          </a:p>
          <a:p>
            <a:pPr eaLnBrk="1" hangingPunct="1">
              <a:lnSpc>
                <a:spcPct val="120000"/>
              </a:lnSpc>
              <a:buNone/>
            </a:pPr>
            <a:endParaRPr lang="en-US" altLang="zh-CN" sz="2400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WordArt 2"/>
          <p:cNvSpPr>
            <a:spLocks noTextEdit="1"/>
          </p:cNvSpPr>
          <p:nvPr/>
        </p:nvSpPr>
        <p:spPr>
          <a:xfrm>
            <a:off x="1403350" y="2420938"/>
            <a:ext cx="6096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lstStyle/>
          <a:p>
            <a:pPr algn="ctr"/>
            <a:r>
              <a:rPr lang="zh-CN" altLang="en-US" sz="9600" b="1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谢谢大家！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/>
            <a:r>
              <a:rPr lang="zh-CN" altLang="en-US" b="1" dirty="0">
                <a:solidFill>
                  <a:schemeClr val="accent2"/>
                </a:solidFill>
              </a:rPr>
              <a:t>知识目标：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dirty="0"/>
              <a:t>    </a:t>
            </a:r>
            <a:r>
              <a:rPr lang="en-US" altLang="zh-CN" sz="2400" b="1" dirty="0"/>
              <a:t>1. </a:t>
            </a:r>
            <a:r>
              <a:rPr lang="zh-CN" altLang="en-US" sz="2400" b="1" dirty="0"/>
              <a:t>理解画面的总体设计的作用、意义，设计原则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b="1" dirty="0"/>
              <a:t>     </a:t>
            </a:r>
            <a:r>
              <a:rPr lang="en-US" altLang="zh-CN" sz="2400" b="1" dirty="0"/>
              <a:t>2. </a:t>
            </a:r>
            <a:r>
              <a:rPr lang="zh-CN" altLang="en-US" sz="2400" b="1" dirty="0"/>
              <a:t>了解几种画面间切换的方法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b="1" dirty="0"/>
              <a:t>     </a:t>
            </a:r>
            <a:r>
              <a:rPr lang="en-US" altLang="zh-CN" sz="2400" b="1" dirty="0"/>
              <a:t>3. </a:t>
            </a:r>
            <a:r>
              <a:rPr lang="zh-CN" altLang="en-US" sz="2400" b="1" dirty="0"/>
              <a:t>理解</a:t>
            </a:r>
            <a:r>
              <a:rPr lang="en-US" altLang="zh-CN" sz="2400" b="1" dirty="0"/>
              <a:t>I/O</a:t>
            </a:r>
            <a:r>
              <a:rPr lang="zh-CN" altLang="en-US" sz="2400" b="1" dirty="0"/>
              <a:t>域的概念及其分类，及各自的应用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b="1" dirty="0"/>
              <a:t>     </a:t>
            </a:r>
            <a:r>
              <a:rPr lang="en-US" altLang="zh-CN" sz="2400" b="1" dirty="0"/>
              <a:t>4. </a:t>
            </a:r>
            <a:r>
              <a:rPr lang="zh-CN" altLang="en-US" sz="2400" b="1" dirty="0"/>
              <a:t>了解文本按钮、图形按钮及不可见按钮的应用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b="1" dirty="0"/>
              <a:t>     </a:t>
            </a:r>
            <a:r>
              <a:rPr lang="en-US" altLang="zh-CN" sz="2400" b="1" dirty="0"/>
              <a:t>5. </a:t>
            </a:r>
            <a:r>
              <a:rPr lang="zh-CN" altLang="en-US" sz="2400" b="1" dirty="0"/>
              <a:t>了解棒图、量表和滚动条应用</a:t>
            </a:r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400" b="1" dirty="0"/>
              <a:t>     </a:t>
            </a:r>
            <a:r>
              <a:rPr lang="en-US" altLang="zh-CN" sz="2400" b="1" dirty="0"/>
              <a:t>6. </a:t>
            </a:r>
            <a:r>
              <a:rPr lang="zh-CN" altLang="en-US" sz="2400" b="1" dirty="0"/>
              <a:t>了解时钟与日期时间域在画面组态中的作用 </a:t>
            </a:r>
          </a:p>
          <a:p>
            <a:pPr eaLnBrk="1" hangingPunct="1">
              <a:buNone/>
            </a:pP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sz="4200" b="1" dirty="0"/>
              <a:t>告知</a:t>
            </a:r>
            <a:r>
              <a:rPr lang="zh-CN" altLang="en-US" sz="4200" dirty="0"/>
              <a:t>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2000"/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2000"/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  <p:bldP spid="61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sz="4200" b="1" dirty="0"/>
              <a:t>告知</a:t>
            </a:r>
            <a:r>
              <a:rPr lang="zh-CN" altLang="en-US" sz="4200" dirty="0"/>
              <a:t>：</a:t>
            </a:r>
          </a:p>
        </p:txBody>
      </p:sp>
      <p:sp>
        <p:nvSpPr>
          <p:cNvPr id="7170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/>
            <a:r>
              <a:rPr lang="zh-CN" altLang="en-US" b="1" dirty="0">
                <a:solidFill>
                  <a:schemeClr val="accent2"/>
                </a:solidFill>
              </a:rPr>
              <a:t>素质目标：</a:t>
            </a:r>
          </a:p>
          <a:p>
            <a:pPr eaLnBrk="1" hangingPunct="1">
              <a:buNone/>
            </a:pPr>
            <a:r>
              <a:rPr lang="en-US" altLang="zh-CN" b="1" dirty="0"/>
              <a:t>1.</a:t>
            </a:r>
            <a:r>
              <a:rPr lang="en-US" altLang="zh-CN" b="1" dirty="0">
                <a:solidFill>
                  <a:schemeClr val="accent2"/>
                </a:solidFill>
              </a:rPr>
              <a:t> </a:t>
            </a:r>
            <a:r>
              <a:rPr lang="zh-CN" altLang="en-US" sz="2600" b="1" dirty="0"/>
              <a:t>具有开拓创新、团结合作和严谨务实的工作作风。</a:t>
            </a:r>
          </a:p>
          <a:p>
            <a:pPr eaLnBrk="1" hangingPunct="1">
              <a:lnSpc>
                <a:spcPct val="125000"/>
              </a:lnSpc>
              <a:buNone/>
            </a:pPr>
            <a:r>
              <a:rPr lang="en-US" altLang="zh-CN" sz="2600" b="1" dirty="0"/>
              <a:t>2.</a:t>
            </a:r>
            <a:r>
              <a:rPr lang="zh-CN" altLang="en-US" sz="2600" b="1" dirty="0"/>
              <a:t>具有较强的口头表达能力和人际沟通能力。</a:t>
            </a:r>
          </a:p>
          <a:p>
            <a:pPr eaLnBrk="1" hangingPunct="1">
              <a:lnSpc>
                <a:spcPct val="125000"/>
              </a:lnSpc>
              <a:buNone/>
            </a:pPr>
            <a:r>
              <a:rPr lang="en-US" altLang="zh-CN" sz="2600" b="1" dirty="0"/>
              <a:t>3.</a:t>
            </a:r>
            <a:r>
              <a:rPr lang="zh-CN" altLang="en-US" sz="2600" b="1" dirty="0"/>
              <a:t>具有自主学习和拓展能力。</a:t>
            </a:r>
          </a:p>
          <a:p>
            <a:pPr eaLnBrk="1" hangingPunct="1">
              <a:lnSpc>
                <a:spcPct val="125000"/>
              </a:lnSpc>
              <a:buNone/>
            </a:pPr>
            <a:r>
              <a:rPr lang="en-US" altLang="zh-CN" sz="2600" b="1" dirty="0"/>
              <a:t>4.</a:t>
            </a:r>
            <a:r>
              <a:rPr lang="zh-CN" altLang="en-US" sz="2600" b="1" dirty="0"/>
              <a:t>具备获取分析使用信息的能力。</a:t>
            </a:r>
          </a:p>
          <a:p>
            <a:pPr eaLnBrk="1" hangingPunct="1">
              <a:lnSpc>
                <a:spcPct val="125000"/>
              </a:lnSpc>
              <a:buNone/>
            </a:pPr>
            <a:r>
              <a:rPr lang="en-US" altLang="zh-CN" sz="2600" b="1" dirty="0"/>
              <a:t>5.</a:t>
            </a:r>
            <a:r>
              <a:rPr lang="zh-CN" altLang="en-US" sz="2600" b="1" dirty="0"/>
              <a:t>具备对知识的抽象、概括及判断能力。</a:t>
            </a:r>
          </a:p>
          <a:p>
            <a:pPr eaLnBrk="1" hangingPunct="1">
              <a:lnSpc>
                <a:spcPct val="125000"/>
              </a:lnSpc>
              <a:buNone/>
            </a:pPr>
            <a:r>
              <a:rPr lang="en-US" altLang="zh-CN" sz="2600" b="1" dirty="0"/>
              <a:t>6.</a:t>
            </a:r>
            <a:r>
              <a:rPr lang="zh-CN" altLang="en-US" sz="2600" b="1" dirty="0"/>
              <a:t>具有科学分析和解决问题的能力。</a:t>
            </a:r>
          </a:p>
          <a:p>
            <a:pPr eaLnBrk="1" hangingPunct="1">
              <a:lnSpc>
                <a:spcPct val="125000"/>
              </a:lnSpc>
              <a:buNone/>
            </a:pPr>
            <a:endParaRPr lang="en-US" altLang="zh-CN" sz="2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项目导入</a:t>
            </a:r>
          </a:p>
        </p:txBody>
      </p:sp>
      <p:sp>
        <p:nvSpPr>
          <p:cNvPr id="7171" name="Rectangle 3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629150"/>
          </a:xfrm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lnSpc>
                <a:spcPct val="125000"/>
              </a:lnSpc>
            </a:pPr>
            <a:r>
              <a:rPr lang="zh-CN" altLang="en-US" sz="2400" b="1" dirty="0"/>
              <a:t>工程项目实例：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sz="2400" b="1" dirty="0"/>
              <a:t>     某物料混合控制系统按一定比例将</a:t>
            </a:r>
            <a:r>
              <a:rPr lang="en-US" altLang="zh-CN" sz="2400" b="1" dirty="0"/>
              <a:t>2~4</a:t>
            </a:r>
            <a:r>
              <a:rPr lang="zh-CN" altLang="en-US" sz="2400" b="1" dirty="0"/>
              <a:t>种颗粒状的物料混合在一起，物料的流动性较好。四种物料分别放在</a:t>
            </a:r>
            <a:r>
              <a:rPr lang="en-US" altLang="zh-CN" sz="2400" b="1" dirty="0"/>
              <a:t>4</a:t>
            </a:r>
            <a:r>
              <a:rPr lang="zh-CN" altLang="en-US" sz="2400" b="1" dirty="0"/>
              <a:t>个金属仓内，每个仓的底部安装了一个气缸控制的插板阀。气缸杆带动阀杆左右移动，产生开、关阀的动作。控制气缸的电磁阀线圈通电时插板阀打开，物料流出，电磁阀线圈断电时插板阀关闭，物料停止流出。用</a:t>
            </a:r>
            <a:r>
              <a:rPr lang="en-US" altLang="zh-CN" sz="2400" b="1" dirty="0"/>
              <a:t>PLC</a:t>
            </a:r>
            <a:r>
              <a:rPr lang="zh-CN" altLang="en-US" sz="2400" b="1" dirty="0"/>
              <a:t>的输出信号控制电磁阀。</a:t>
            </a:r>
          </a:p>
        </p:txBody>
      </p:sp>
      <p:pic>
        <p:nvPicPr>
          <p:cNvPr id="7172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625" y="188913"/>
            <a:ext cx="3311525" cy="1800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33" name="Group 117"/>
          <p:cNvGraphicFramePr>
            <a:graphicFrameLocks noGrp="1"/>
          </p:cNvGraphicFramePr>
          <p:nvPr/>
        </p:nvGraphicFramePr>
        <p:xfrm>
          <a:off x="1042988" y="1844675"/>
          <a:ext cx="6600825" cy="4125913"/>
        </p:xfrm>
        <a:graphic>
          <a:graphicData uri="http://schemas.openxmlformats.org/drawingml/2006/table">
            <a:tbl>
              <a:tblPr/>
              <a:tblGrid>
                <a:gridCol w="1819275"/>
                <a:gridCol w="935037"/>
                <a:gridCol w="2338388"/>
                <a:gridCol w="1508125"/>
              </a:tblGrid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名称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地址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名称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地址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秤放料按钮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皮重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放成品按钮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号料重量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搅拌器按钮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号料重量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进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号料按钮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M0.3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号料重量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进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号料按钮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号料重量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进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号料按钮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搅拌时间设定值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进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号料按钮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秤放料时间设定值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启动按钮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放成品时间设定值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停止按钮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55" name="Text Box 39"/>
          <p:cNvSpPr txBox="1"/>
          <p:nvPr/>
        </p:nvSpPr>
        <p:spPr>
          <a:xfrm>
            <a:off x="827088" y="654050"/>
            <a:ext cx="59055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buClrTx/>
              <a:buFontTx/>
            </a:pPr>
            <a:r>
              <a:rPr lang="zh-CN" altLang="en-US" sz="3200" b="1" dirty="0">
                <a:latin typeface="Verdana" panose="020B0604030504040204" pitchFamily="34" charset="0"/>
                <a:ea typeface="宋体" panose="02010600030101010101" pitchFamily="2" charset="-122"/>
              </a:rPr>
              <a:t>变量的设置与</a:t>
            </a:r>
            <a:r>
              <a:rPr lang="en-US" altLang="zh-CN" sz="3200" b="1" dirty="0">
                <a:latin typeface="Verdana" panose="020B0604030504040204" pitchFamily="34" charset="0"/>
                <a:ea typeface="宋体" panose="02010600030101010101" pitchFamily="2" charset="-122"/>
              </a:rPr>
              <a:t>PLC</a:t>
            </a:r>
            <a:r>
              <a:rPr lang="zh-CN" altLang="en-US" sz="3200" b="1" dirty="0">
                <a:latin typeface="Verdana" panose="020B0604030504040204" pitchFamily="34" charset="0"/>
                <a:ea typeface="宋体" panose="02010600030101010101" pitchFamily="2" charset="-122"/>
              </a:rPr>
              <a:t>的地址分配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>
                <a:solidFill>
                  <a:schemeClr val="tx1"/>
                </a:solidFill>
              </a:rPr>
              <a:t>变量的设置与</a:t>
            </a:r>
            <a:r>
              <a:rPr lang="en-US" altLang="zh-CN" b="1" dirty="0">
                <a:solidFill>
                  <a:schemeClr val="tx1"/>
                </a:solidFill>
              </a:rPr>
              <a:t>PLC</a:t>
            </a:r>
            <a:r>
              <a:rPr lang="zh-CN" altLang="en-US" b="1" dirty="0">
                <a:solidFill>
                  <a:schemeClr val="tx1"/>
                </a:solidFill>
              </a:rPr>
              <a:t>的地址分配</a:t>
            </a:r>
          </a:p>
        </p:txBody>
      </p:sp>
      <p:graphicFrame>
        <p:nvGraphicFramePr>
          <p:cNvPr id="65670" name="Group 134"/>
          <p:cNvGraphicFramePr>
            <a:graphicFrameLocks noGrp="1"/>
          </p:cNvGraphicFramePr>
          <p:nvPr>
            <p:ph idx="1"/>
          </p:nvPr>
        </p:nvGraphicFramePr>
        <p:xfrm>
          <a:off x="468313" y="2133600"/>
          <a:ext cx="8001000" cy="2192339"/>
        </p:xfrm>
        <a:graphic>
          <a:graphicData uri="http://schemas.openxmlformats.org/drawingml/2006/table">
            <a:tbl>
              <a:tblPr/>
              <a:tblGrid>
                <a:gridCol w="2205037"/>
                <a:gridCol w="1133475"/>
                <a:gridCol w="2833688"/>
                <a:gridCol w="1828800"/>
              </a:tblGrid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名称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地址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名称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地址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号料累加值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自动放成品时间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号料累计值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搅拌转速测量值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号料累加值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自动秤放料时间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号料累加值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MW26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自动搅拌时间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5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b="1" dirty="0"/>
              <a:t>任务</a:t>
            </a:r>
            <a:r>
              <a:rPr lang="en-US" altLang="zh-CN" b="1" dirty="0"/>
              <a:t>1   </a:t>
            </a:r>
            <a:r>
              <a:rPr lang="zh-CN" altLang="en-US" b="1" dirty="0"/>
              <a:t>画面的总体规划设计</a:t>
            </a:r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lstStyle/>
          <a:p>
            <a:pPr eaLnBrk="1" hangingPunct="1">
              <a:lnSpc>
                <a:spcPct val="120000"/>
              </a:lnSpc>
              <a:buNone/>
            </a:pPr>
            <a:endParaRPr lang="en-US" altLang="zh-CN" sz="2800" b="1" dirty="0"/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/>
              <a:t>确定需要设置的画面；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/>
              <a:t>完成画面间的切换关系；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/>
              <a:t>设置一个永久画面，显示</a:t>
            </a:r>
            <a:r>
              <a:rPr lang="zh-CN" altLang="en-US" sz="2800" b="1" dirty="0">
                <a:latin typeface="Arial" panose="020B0604020202020204" pitchFamily="34" charset="0"/>
              </a:rPr>
              <a:t>“</a:t>
            </a:r>
            <a:r>
              <a:rPr lang="zh-CN" altLang="en-US" sz="2800" b="1" dirty="0"/>
              <a:t>手动模式</a:t>
            </a:r>
            <a:r>
              <a:rPr lang="zh-CN" altLang="en-US" sz="2800" b="1" dirty="0">
                <a:latin typeface="Arial" panose="020B0604020202020204" pitchFamily="34" charset="0"/>
              </a:rPr>
              <a:t>”</a:t>
            </a:r>
            <a:r>
              <a:rPr lang="zh-CN" altLang="en-US" sz="2800" b="1" dirty="0"/>
              <a:t>和</a:t>
            </a:r>
            <a:r>
              <a:rPr lang="zh-CN" altLang="en-US" sz="2800" b="1" dirty="0">
                <a:latin typeface="Arial" panose="020B0604020202020204" pitchFamily="34" charset="0"/>
              </a:rPr>
              <a:t>“</a:t>
            </a:r>
            <a:r>
              <a:rPr lang="zh-CN" altLang="en-US" sz="2800" b="1" dirty="0"/>
              <a:t>初始画面</a:t>
            </a:r>
            <a:r>
              <a:rPr lang="zh-CN" altLang="en-US" sz="2800" b="1" dirty="0">
                <a:latin typeface="Arial" panose="020B0604020202020204" pitchFamily="34" charset="0"/>
              </a:rPr>
              <a:t>”</a:t>
            </a:r>
            <a:r>
              <a:rPr lang="zh-CN" altLang="en-US" sz="2800" b="1" dirty="0"/>
              <a:t>的切换按钮和日期时间域。</a:t>
            </a:r>
          </a:p>
          <a:p>
            <a:pPr eaLnBrk="1" hangingPunct="1"/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84</TotalTime>
  <Words>1346</Words>
  <Application>Microsoft Office PowerPoint</Application>
  <PresentationFormat>全屏显示(4:3)</PresentationFormat>
  <Paragraphs>197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Profile</vt:lpstr>
      <vt:lpstr> 物料混合控制系统的HMI组态</vt:lpstr>
      <vt:lpstr>引入</vt:lpstr>
      <vt:lpstr>告知：</vt:lpstr>
      <vt:lpstr>告知：</vt:lpstr>
      <vt:lpstr>告知：</vt:lpstr>
      <vt:lpstr>项目导入</vt:lpstr>
      <vt:lpstr>PowerPoint 演示文稿</vt:lpstr>
      <vt:lpstr>变量的设置与PLC的地址分配</vt:lpstr>
      <vt:lpstr>任务1   画面的总体规划设计</vt:lpstr>
      <vt:lpstr>触摸屏的画面设计----任务导入</vt:lpstr>
      <vt:lpstr>PowerPoint 演示文稿</vt:lpstr>
      <vt:lpstr>画面切换实现方式1 --通过按钮切换</vt:lpstr>
      <vt:lpstr>画面切换实现方式2</vt:lpstr>
      <vt:lpstr>PowerPoint 演示文稿</vt:lpstr>
      <vt:lpstr>主画面设计要求：</vt:lpstr>
      <vt:lpstr>主画面设计要求：</vt:lpstr>
      <vt:lpstr>PowerPoint 演示文稿</vt:lpstr>
      <vt:lpstr>手动画面设计要求：</vt:lpstr>
      <vt:lpstr>任务4  设备状态画面对象的设计</vt:lpstr>
      <vt:lpstr>任务分解</vt:lpstr>
      <vt:lpstr>知识学习1 ：I/O域的组态</vt:lpstr>
      <vt:lpstr>知识学习1 ：I/O域的组态</vt:lpstr>
      <vt:lpstr>知识学习2：按钮组态</vt:lpstr>
      <vt:lpstr>知识学习3 图形输入输出对象的组态</vt:lpstr>
      <vt:lpstr>方案制定</vt:lpstr>
      <vt:lpstr>方案制定</vt:lpstr>
      <vt:lpstr>组织实施</vt:lpstr>
      <vt:lpstr>评价</vt:lpstr>
      <vt:lpstr>课外拓展与作业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任务四</dc:title>
  <dc:creator>微软用户</dc:creator>
  <cp:lastModifiedBy>user</cp:lastModifiedBy>
  <cp:revision>25</cp:revision>
  <dcterms:created xsi:type="dcterms:W3CDTF">2012-03-20T03:39:57Z</dcterms:created>
  <dcterms:modified xsi:type="dcterms:W3CDTF">2022-10-18T07:59:04Z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BDE4BCA7502A4335ADF78501C9B5A071</vt:lpwstr>
  </property>
  <property fmtid="{D5CDD505-2E9C-101B-9397-08002B2CF9AE}" pid="3" name="KSOProductBuildVer">
    <vt:lpwstr>2052-11.1.0.11636</vt:lpwstr>
  </property>
</Properties>
</file>